
<file path=[Content_Types].xml><?xml version="1.0" encoding="utf-8"?>
<Types xmlns="http://schemas.openxmlformats.org/package/2006/content-types">
  <Default Extension="fntdata" ContentType="application/x-fontdata"/>
  <Default Extension="gif" ContentType="image/gif"/>
  <Default Extension="glb" ContentType="model/gltf.binary"/>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1" r:id="rId1"/>
  </p:sldMasterIdLst>
  <p:notesMasterIdLst>
    <p:notesMasterId r:id="rId10"/>
  </p:notesMasterIdLst>
  <p:sldIdLst>
    <p:sldId id="256" r:id="rId2"/>
    <p:sldId id="257" r:id="rId3"/>
    <p:sldId id="258" r:id="rId4"/>
    <p:sldId id="259" r:id="rId5"/>
    <p:sldId id="268" r:id="rId6"/>
    <p:sldId id="261" r:id="rId7"/>
    <p:sldId id="262" r:id="rId8"/>
    <p:sldId id="263" r:id="rId9"/>
  </p:sldIdLst>
  <p:sldSz cx="9144000" cy="5143500" type="screen16x9"/>
  <p:notesSz cx="6858000" cy="9144000"/>
  <p:embeddedFontLst>
    <p:embeddedFont>
      <p:font typeface="Cambria Math" panose="02040503050406030204" pitchFamily="18" charset="0"/>
      <p:regular r:id="rId11"/>
    </p:embeddedFont>
    <p:embeddedFont>
      <p:font typeface="Fira Sans" panose="020B0503050000020004" pitchFamily="34" charset="0"/>
      <p:regular r:id="rId12"/>
      <p:bold r:id="rId13"/>
      <p:italic r:id="rId14"/>
      <p:boldItalic r:id="rId15"/>
    </p:embeddedFont>
    <p:embeddedFont>
      <p:font typeface="Fira Sans Light" panose="020B0403050000020004" pitchFamily="34" charset="0"/>
      <p:regular r:id="rId16"/>
      <p:bold r:id="rId17"/>
      <p:italic r:id="rId18"/>
      <p:boldItalic r:id="rId19"/>
    </p:embeddedFont>
    <p:embeddedFont>
      <p:font typeface="Fira Sans Medium" panose="020B0603050000020004"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onid Luni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42092"/>
    <a:srgbClr val="002EFF"/>
    <a:srgbClr val="414141"/>
    <a:srgbClr val="D93538"/>
    <a:srgbClr val="FFFFFF"/>
    <a:srgbClr val="2010E5"/>
    <a:srgbClr val="24773E"/>
    <a:srgbClr val="981F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5"/>
    <p:restoredTop sz="64442" autoAdjust="0"/>
  </p:normalViewPr>
  <p:slideViewPr>
    <p:cSldViewPr snapToGrid="0">
      <p:cViewPr varScale="1">
        <p:scale>
          <a:sx n="92" d="100"/>
          <a:sy n="92" d="100"/>
        </p:scale>
        <p:origin x="66" y="6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tableStyles" Target="tableStyle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3-12T10:34:43.608" idx="1">
    <p:pos x="6000" y="0"/>
    <p:text>xmcd lines thicker</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4-03-10T14:26:28.568" idx="2">
    <p:pos x="6000" y="0"/>
    <p:text>if possible - video animation how ring is building up</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g2bf77ab92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 name="Google Shape;33;g2bf77ab92c1_0_0:notes"/>
          <p:cNvSpPr txBox="1">
            <a:spLocks noGrp="1"/>
          </p:cNvSpPr>
          <p:nvPr>
            <p:ph type="body" idx="1"/>
          </p:nvPr>
        </p:nvSpPr>
        <p:spPr>
          <a:xfrm>
            <a:off x="685802"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800" b="0" i="0" u="none" strike="noStrike" dirty="0">
                <a:solidFill>
                  <a:srgbClr val="000000"/>
                </a:solidFill>
                <a:effectLst/>
                <a:latin typeface="Arial" panose="020B0604020202020204" pitchFamily="34" charset="0"/>
              </a:rPr>
              <a:t>Hello, I am a master student at the technical university of Berlin and a research assistant at Max-Born-</a:t>
            </a:r>
            <a:r>
              <a:rPr lang="en-GB" sz="1800" b="0" i="0" u="none" strike="noStrike" dirty="0" err="1">
                <a:solidFill>
                  <a:srgbClr val="000000"/>
                </a:solidFill>
                <a:effectLst/>
                <a:latin typeface="Arial" panose="020B0604020202020204" pitchFamily="34" charset="0"/>
              </a:rPr>
              <a:t>Institut</a:t>
            </a:r>
            <a:r>
              <a:rPr lang="en-GB" sz="1800" b="0" i="0" u="none" strike="noStrike" dirty="0">
                <a:solidFill>
                  <a:srgbClr val="000000"/>
                </a:solidFill>
                <a:effectLst/>
                <a:latin typeface="Arial" panose="020B0604020202020204" pitchFamily="34" charset="0"/>
              </a:rPr>
              <a:t> and would like to tell </a:t>
            </a:r>
            <a:r>
              <a:rPr lang="en-US" sz="1800" b="0" i="0" u="none" strike="noStrike" dirty="0">
                <a:solidFill>
                  <a:srgbClr val="000000"/>
                </a:solidFill>
                <a:effectLst/>
                <a:latin typeface="Arial" panose="020B0604020202020204" pitchFamily="34" charset="0"/>
              </a:rPr>
              <a:t>you </a:t>
            </a:r>
            <a:r>
              <a:rPr lang="en-GB" sz="1800" b="0" i="0" u="none" strike="noStrike" dirty="0">
                <a:solidFill>
                  <a:srgbClr val="000000"/>
                </a:solidFill>
                <a:effectLst/>
                <a:latin typeface="Arial" panose="020B0604020202020204" pitchFamily="34" charset="0"/>
              </a:rPr>
              <a:t>how we do magnetic scattering with soft-x-ray in our lab at Max-Born-</a:t>
            </a:r>
            <a:r>
              <a:rPr lang="en-GB" sz="1800" b="0" i="0" u="none" strike="noStrike" dirty="0" err="1">
                <a:solidFill>
                  <a:srgbClr val="000000"/>
                </a:solidFill>
                <a:effectLst/>
                <a:latin typeface="Arial" panose="020B0604020202020204" pitchFamily="34" charset="0"/>
              </a:rPr>
              <a:t>Institut</a:t>
            </a:r>
            <a:r>
              <a:rPr lang="en-GB" sz="1800" b="0" i="0" u="none" strike="noStrike" dirty="0">
                <a:solidFill>
                  <a:srgbClr val="000000"/>
                </a:solidFill>
                <a:effectLst/>
                <a:latin typeface="Arial" panose="020B0604020202020204" pitchFamily="34" charset="0"/>
              </a:rPr>
              <a:t>.</a:t>
            </a:r>
            <a:endParaRPr dirty="0"/>
          </a:p>
        </p:txBody>
      </p:sp>
      <p:sp>
        <p:nvSpPr>
          <p:cNvPr id="34" name="Google Shape;34;g2bf77ab92c1_0_0:notes"/>
          <p:cNvSpPr txBox="1">
            <a:spLocks noGrp="1"/>
          </p:cNvSpPr>
          <p:nvPr>
            <p:ph type="sldNum" idx="12"/>
          </p:nvPr>
        </p:nvSpPr>
        <p:spPr>
          <a:xfrm>
            <a:off x="3884621"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g2c169ed88c3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 name="Google Shape;40;g2c169ed88c3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have a sample we are interested in. This is iron gadolinium superlattice which exhibits magnetic domains with out of plane magnetization. How can we study it?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With this periodic structure some kind of scattering techniques would be useful. But to do so we need some magnetic contrast.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Here the the x-ray magnetic circular dichroism (shorten XMCD) effect come into play. It basically means that the absorption of the photon is dependent of mutual orientation of electron spin and photon polarization. This effect is especially pronounced at L2,3 edges of transition metals and M4,5 of rare-earth metals. Important note is that the scattering with XMCD does not require the light to be polarized. The edges for iron and gadolinium are narrow and lie far from each other what allows us to perform element selective analysis. The both edges though lie in soft-x-ray range, so we need to have a source of soft-x-ray radiation.</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f3bce91a28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f3bce91a2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have a powerful pulsed infrared laser, which operates with 100 Hz, focused on tungsten cylinder inducing plasma. t radiates in broad spectra range in all directions.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 you can see it almost black-body radiation, so it is nothing but upscaled light bulb</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Then we select the desired energy range, either for Gd or Fe, with the special X-ray optics.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focus it on the sample.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than acquire the scattered light with the hybrid detector. This detector is a prototype called MOENCH, made at PSI and it is capable to acquire each pulse individually. And the scattering pattern on the right builds up from these individual frames. There are only thousands of photons being focused on the sample in each frame and applying the photon finding algorithm only dozens scattered photons are detected. This, however, allows us not to block the direct beam, because the detector is not saturated.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Finally, we can add a pump beam with a chopper to our setup.</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Then we use the chopper in a way that acquired frames alternate the from pumped and unpumped. We do it to get unpumped capture as a reference to the next pumped frame. On this composite image in the corner, you can see accumulated unpumped captures on the left and pumped on the right.</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Taking the radial symmetry of the scattering patterns into account we further azimuthally integrate them and retrieve the radial intensity as function of scattering vector.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And with a more frames we can also observe not only the first scattering order but also the third.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r>
              <a:rPr lang="en-US" dirty="0"/>
              <a:t>Now we focus on the first scattering order.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c161620c6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c161620c6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focusing on the first scattering order we apply the apply the fit-function firstly for unpumped data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Then do the same for pumped data.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most oblivious difference to see that integrated intensity of pumped image has decreased relatively to the unpumped reference.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Retrieving the magnetization as a square root of the scattering intensity we can observe a rapid drop upon a photo-excitation where the electrons are heated, magnetic order is temporally destroyed, and magnetic contrast disappear.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strongest demagnetization we could achieve saturates at 60%. The reason for it can be significant thickness of the sample. The performed simulation shows that the bottom layers are exposed to much lower fluence</a:t>
            </a:r>
            <a:r>
              <a:rPr lang="ru-RU" dirty="0"/>
              <a:t> </a:t>
            </a:r>
            <a:r>
              <a:rPr lang="en-US"/>
              <a:t>than top.</a:t>
            </a:r>
            <a:endParaRPr lang="en-US" dirty="0"/>
          </a:p>
          <a:p>
            <a:pPr marL="0" lvl="0" indent="0" algn="l" rtl="0">
              <a:spcBef>
                <a:spcPts val="0"/>
              </a:spcBef>
              <a:spcAft>
                <a:spcPts val="0"/>
              </a:spcAft>
              <a:buNone/>
            </a:pPr>
            <a:r>
              <a:rPr lang="en-US" dirty="0"/>
              <a:t>And since the experiment is done in the transmission geometry, we observe the information averaged along the sample’s depth.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Than, we measured the data for different pump fluence observing a good linear dependence from the fluence.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do it for gadolinium as well.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Then we continued our measurement to longer delays.</a:t>
            </a:r>
          </a:p>
          <a:p>
            <a:pPr marL="158750" indent="0">
              <a:buNone/>
            </a:pPr>
            <a:endParaRPr lang="en-US" dirty="0"/>
          </a:p>
          <a:p>
            <a:pPr marL="158750" indent="0">
              <a:buNone/>
            </a:pPr>
            <a:r>
              <a:rPr lang="en-US" dirty="0"/>
              <a:t>What else can we do with the measured data. Let’s look on the position of the maxima of distribution.</a:t>
            </a:r>
          </a:p>
          <a:p>
            <a:pPr marL="158750" indent="0">
              <a:buNone/>
            </a:pPr>
            <a:endParaRPr lang="en-US" dirty="0"/>
          </a:p>
          <a:p>
            <a:pPr marL="158750" indent="0">
              <a:buNone/>
            </a:pPr>
            <a:r>
              <a:rPr lang="en-US" dirty="0"/>
              <a:t>This would mean the change of ring radius what corresponds to change of average domain size.</a:t>
            </a:r>
          </a:p>
          <a:p>
            <a:pPr marL="158750" indent="0">
              <a:buNone/>
            </a:pPr>
            <a:endParaRPr lang="en-US" dirty="0"/>
          </a:p>
          <a:p>
            <a:pPr marL="158750" indent="0">
              <a:buNone/>
            </a:pPr>
            <a:r>
              <a:rPr lang="en-US" dirty="0"/>
              <a:t>Then we evaluated this data for the whole delay range. What we can see that this effect has a different timescale with demagnetization effect and shows both increase and decrease of ring size.</a:t>
            </a:r>
          </a:p>
          <a:p>
            <a:pPr marL="158750" indent="0">
              <a:buNone/>
            </a:pPr>
            <a:endParaRPr lang="en-US" dirty="0"/>
          </a:p>
          <a:p>
            <a:pPr marL="158750" indent="0">
              <a:buNone/>
            </a:pPr>
            <a:r>
              <a:rPr lang="en-US" dirty="0"/>
              <a:t>Let’s take a more precise look.</a:t>
            </a:r>
            <a:endParaRPr lang="en-DE" dirty="0"/>
          </a:p>
        </p:txBody>
      </p:sp>
    </p:spTree>
    <p:extLst>
      <p:ext uri="{BB962C8B-B14F-4D97-AF65-F5344CB8AC3E}">
        <p14:creationId xmlns:p14="http://schemas.microsoft.com/office/powerpoint/2010/main" val="3273806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f3bc4730f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f3bc4730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we consider these three time intervals and radial intensity distributions. The blue one corresponds to the time interval right after the laser excitation. Now we normalize all these peak intensities and plot the difference of the blue and red peak with an unpumped reference.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difference for red peak shows a negative shift, while the area on the left side increases and decreases on right side.</a:t>
            </a:r>
          </a:p>
          <a:p>
            <a:pPr marL="0" lvl="0" indent="0" algn="l" rtl="0">
              <a:spcBef>
                <a:spcPts val="0"/>
              </a:spcBef>
              <a:spcAft>
                <a:spcPts val="0"/>
              </a:spcAft>
              <a:buNone/>
            </a:pPr>
            <a:r>
              <a:rPr lang="en-US" dirty="0"/>
              <a:t>The behavior of blue peak is much more interesting and complex. The area increases on both sides of unpumped peak center. This means that the peak is getting wider. But area on the right side is greater than on left, so the peak shifts towards higher scattering vectors.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broadening of the ring width among the increase of the radius means that the variance of domain sizes getting bigger. This effect can be also associated with the significant sample thickness and propagation of the heat along the sample depth in time.</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c1944bd006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c1944bd006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bf77ab92c1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bf77ab92c1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enutzerdefiniertes Layout">
  <p:cSld name="Benutzerdefiniertes Layout">
    <p:spTree>
      <p:nvGrpSpPr>
        <p:cNvPr id="1" name="Shape 11"/>
        <p:cNvGrpSpPr/>
        <p:nvPr/>
      </p:nvGrpSpPr>
      <p:grpSpPr>
        <a:xfrm>
          <a:off x="0" y="0"/>
          <a:ext cx="0" cy="0"/>
          <a:chOff x="0" y="0"/>
          <a:chExt cx="0" cy="0"/>
        </a:xfrm>
      </p:grpSpPr>
      <p:pic>
        <p:nvPicPr>
          <p:cNvPr id="12" name="Google Shape;12;p2"/>
          <p:cNvPicPr preferRelativeResize="0"/>
          <p:nvPr/>
        </p:nvPicPr>
        <p:blipFill>
          <a:blip r:embed="rId2">
            <a:alphaModFix/>
          </a:blip>
          <a:stretch>
            <a:fillRect/>
          </a:stretch>
        </p:blipFill>
        <p:spPr>
          <a:xfrm>
            <a:off x="3674923" y="-1375"/>
            <a:ext cx="5517102" cy="5172302"/>
          </a:xfrm>
          <a:prstGeom prst="rect">
            <a:avLst/>
          </a:prstGeom>
          <a:noFill/>
          <a:ln>
            <a:noFill/>
          </a:ln>
        </p:spPr>
      </p:pic>
      <p:sp>
        <p:nvSpPr>
          <p:cNvPr id="14" name="Google Shape;14;p2"/>
          <p:cNvSpPr/>
          <p:nvPr/>
        </p:nvSpPr>
        <p:spPr>
          <a:xfrm rot="5400000">
            <a:off x="832363" y="-900762"/>
            <a:ext cx="5260750" cy="6971075"/>
          </a:xfrm>
          <a:prstGeom prst="flowChartManualInput">
            <a:avLst/>
          </a:prstGeom>
          <a:solidFill>
            <a:srgbClr val="3C415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Fira Sans Light"/>
              <a:ea typeface="Fira Sans Light"/>
              <a:cs typeface="Fira Sans Light"/>
              <a:sym typeface="Fira Sans Light"/>
            </a:endParaRPr>
          </a:p>
        </p:txBody>
      </p:sp>
      <p:sp>
        <p:nvSpPr>
          <p:cNvPr id="15" name="Google Shape;15;p2"/>
          <p:cNvSpPr txBox="1"/>
          <p:nvPr/>
        </p:nvSpPr>
        <p:spPr>
          <a:xfrm>
            <a:off x="246624" y="1850916"/>
            <a:ext cx="5261400" cy="8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de" sz="2000" dirty="0">
                <a:solidFill>
                  <a:srgbClr val="E6EBEB"/>
                </a:solidFill>
                <a:latin typeface="Fira Sans Medium"/>
                <a:ea typeface="Fira Sans Medium"/>
                <a:cs typeface="Fira Sans Medium"/>
                <a:sym typeface="Fira Sans Medium"/>
              </a:rPr>
              <a:t>Time-</a:t>
            </a:r>
            <a:r>
              <a:rPr lang="de" sz="2000" dirty="0" err="1">
                <a:solidFill>
                  <a:srgbClr val="E6EBEB"/>
                </a:solidFill>
                <a:latin typeface="Fira Sans Medium"/>
                <a:ea typeface="Fira Sans Medium"/>
                <a:cs typeface="Fira Sans Medium"/>
                <a:sym typeface="Fira Sans Medium"/>
              </a:rPr>
              <a:t>resolved</a:t>
            </a:r>
            <a:r>
              <a:rPr lang="de" sz="2000" dirty="0">
                <a:solidFill>
                  <a:srgbClr val="E6EBEB"/>
                </a:solidFill>
                <a:latin typeface="Fira Sans Medium"/>
                <a:ea typeface="Fira Sans Medium"/>
                <a:cs typeface="Fira Sans Medium"/>
                <a:sym typeface="Fira Sans Medium"/>
              </a:rPr>
              <a:t> resonant </a:t>
            </a:r>
            <a:r>
              <a:rPr lang="de" sz="2000" dirty="0" err="1">
                <a:solidFill>
                  <a:srgbClr val="E6EBEB"/>
                </a:solidFill>
                <a:latin typeface="Fira Sans Medium"/>
                <a:ea typeface="Fira Sans Medium"/>
                <a:cs typeface="Fira Sans Medium"/>
                <a:sym typeface="Fira Sans Medium"/>
              </a:rPr>
              <a:t>magnetic</a:t>
            </a:r>
            <a:r>
              <a:rPr lang="de" sz="2000" dirty="0">
                <a:solidFill>
                  <a:srgbClr val="E6EBEB"/>
                </a:solidFill>
                <a:latin typeface="Fira Sans Medium"/>
                <a:ea typeface="Fira Sans Medium"/>
                <a:cs typeface="Fira Sans Medium"/>
                <a:sym typeface="Fira Sans Medium"/>
              </a:rPr>
              <a:t> </a:t>
            </a:r>
            <a:r>
              <a:rPr lang="de" sz="2000" dirty="0" err="1">
                <a:solidFill>
                  <a:srgbClr val="E6EBEB"/>
                </a:solidFill>
                <a:latin typeface="Fira Sans Medium"/>
                <a:ea typeface="Fira Sans Medium"/>
                <a:cs typeface="Fira Sans Medium"/>
                <a:sym typeface="Fira Sans Medium"/>
              </a:rPr>
              <a:t>small</a:t>
            </a:r>
            <a:r>
              <a:rPr lang="de" sz="2000" dirty="0">
                <a:solidFill>
                  <a:srgbClr val="E6EBEB"/>
                </a:solidFill>
                <a:latin typeface="Fira Sans Medium"/>
                <a:ea typeface="Fira Sans Medium"/>
                <a:cs typeface="Fira Sans Medium"/>
                <a:sym typeface="Fira Sans Medium"/>
              </a:rPr>
              <a:t>-angle </a:t>
            </a:r>
            <a:r>
              <a:rPr lang="de" sz="2000" dirty="0" err="1">
                <a:solidFill>
                  <a:srgbClr val="E6EBEB"/>
                </a:solidFill>
                <a:latin typeface="Fira Sans Medium"/>
                <a:ea typeface="Fira Sans Medium"/>
                <a:cs typeface="Fira Sans Medium"/>
                <a:sym typeface="Fira Sans Medium"/>
              </a:rPr>
              <a:t>scattering</a:t>
            </a:r>
            <a:r>
              <a:rPr lang="de" sz="2000" dirty="0">
                <a:solidFill>
                  <a:srgbClr val="E6EBEB"/>
                </a:solidFill>
                <a:latin typeface="Fira Sans Medium"/>
                <a:ea typeface="Fira Sans Medium"/>
                <a:cs typeface="Fira Sans Medium"/>
                <a:sym typeface="Fira Sans Medium"/>
              </a:rPr>
              <a:t> </a:t>
            </a:r>
            <a:r>
              <a:rPr lang="de" sz="2000" dirty="0" err="1">
                <a:solidFill>
                  <a:srgbClr val="E6EBEB"/>
                </a:solidFill>
                <a:latin typeface="Fira Sans Medium"/>
                <a:ea typeface="Fira Sans Medium"/>
                <a:cs typeface="Fira Sans Medium"/>
                <a:sym typeface="Fira Sans Medium"/>
              </a:rPr>
              <a:t>with</a:t>
            </a:r>
            <a:r>
              <a:rPr lang="de" sz="2000" dirty="0">
                <a:solidFill>
                  <a:srgbClr val="E6EBEB"/>
                </a:solidFill>
                <a:latin typeface="Fira Sans Medium"/>
                <a:ea typeface="Fira Sans Medium"/>
                <a:cs typeface="Fira Sans Medium"/>
                <a:sym typeface="Fira Sans Medium"/>
              </a:rPr>
              <a:t> a laser-</a:t>
            </a:r>
            <a:r>
              <a:rPr lang="de" sz="2000" dirty="0" err="1">
                <a:solidFill>
                  <a:srgbClr val="E6EBEB"/>
                </a:solidFill>
                <a:latin typeface="Fira Sans Medium"/>
                <a:ea typeface="Fira Sans Medium"/>
                <a:cs typeface="Fira Sans Medium"/>
                <a:sym typeface="Fira Sans Medium"/>
              </a:rPr>
              <a:t>driven</a:t>
            </a:r>
            <a:r>
              <a:rPr lang="de" sz="2000" dirty="0">
                <a:solidFill>
                  <a:srgbClr val="E6EBEB"/>
                </a:solidFill>
                <a:latin typeface="Fira Sans Medium"/>
                <a:ea typeface="Fira Sans Medium"/>
                <a:cs typeface="Fira Sans Medium"/>
                <a:sym typeface="Fira Sans Medium"/>
              </a:rPr>
              <a:t> soft-X-</a:t>
            </a:r>
            <a:r>
              <a:rPr lang="de" sz="2000" dirty="0" err="1">
                <a:solidFill>
                  <a:srgbClr val="E6EBEB"/>
                </a:solidFill>
                <a:latin typeface="Fira Sans Medium"/>
                <a:ea typeface="Fira Sans Medium"/>
                <a:cs typeface="Fira Sans Medium"/>
                <a:sym typeface="Fira Sans Medium"/>
              </a:rPr>
              <a:t>ray</a:t>
            </a:r>
            <a:r>
              <a:rPr lang="de" sz="2000" dirty="0">
                <a:solidFill>
                  <a:srgbClr val="E6EBEB"/>
                </a:solidFill>
                <a:latin typeface="Fira Sans Medium"/>
                <a:ea typeface="Fira Sans Medium"/>
                <a:cs typeface="Fira Sans Medium"/>
                <a:sym typeface="Fira Sans Medium"/>
              </a:rPr>
              <a:t> </a:t>
            </a:r>
            <a:r>
              <a:rPr lang="de" sz="2000" dirty="0" err="1">
                <a:solidFill>
                  <a:srgbClr val="E6EBEB"/>
                </a:solidFill>
                <a:latin typeface="Fira Sans Medium"/>
                <a:ea typeface="Fira Sans Medium"/>
                <a:cs typeface="Fira Sans Medium"/>
                <a:sym typeface="Fira Sans Medium"/>
              </a:rPr>
              <a:t>plasma</a:t>
            </a:r>
            <a:r>
              <a:rPr lang="de" sz="2000" dirty="0">
                <a:solidFill>
                  <a:srgbClr val="E6EBEB"/>
                </a:solidFill>
                <a:latin typeface="Fira Sans Medium"/>
                <a:ea typeface="Fira Sans Medium"/>
                <a:cs typeface="Fira Sans Medium"/>
                <a:sym typeface="Fira Sans Medium"/>
              </a:rPr>
              <a:t> source</a:t>
            </a:r>
            <a:endParaRPr sz="2000" dirty="0">
              <a:solidFill>
                <a:srgbClr val="E6EBEB"/>
              </a:solidFill>
              <a:latin typeface="Fira Sans Medium"/>
              <a:ea typeface="Fira Sans Medium"/>
              <a:cs typeface="Fira Sans Medium"/>
              <a:sym typeface="Fira Sans Medium"/>
            </a:endParaRPr>
          </a:p>
          <a:p>
            <a:pPr marL="0" marR="0" lvl="0" indent="0" algn="l" rtl="0">
              <a:lnSpc>
                <a:spcPct val="100000"/>
              </a:lnSpc>
              <a:spcBef>
                <a:spcPts val="1200"/>
              </a:spcBef>
              <a:spcAft>
                <a:spcPts val="0"/>
              </a:spcAft>
              <a:buClr>
                <a:srgbClr val="000000"/>
              </a:buClr>
              <a:buSzPts val="2000"/>
              <a:buFont typeface="Arial"/>
              <a:buNone/>
            </a:pPr>
            <a:r>
              <a:rPr lang="de" sz="2000" i="1" dirty="0">
                <a:solidFill>
                  <a:srgbClr val="E6EBEB"/>
                </a:solidFill>
                <a:latin typeface="Fira Sans Light"/>
                <a:ea typeface="Fira Sans Light"/>
                <a:cs typeface="Fira Sans Light"/>
                <a:sym typeface="Fira Sans Light"/>
              </a:rPr>
              <a:t>DPG 2024, MA 9.8</a:t>
            </a:r>
            <a:endParaRPr sz="1400" b="0" i="0" u="none" strike="noStrike" cap="none" dirty="0">
              <a:solidFill>
                <a:srgbClr val="000000"/>
              </a:solidFill>
              <a:latin typeface="Arial"/>
              <a:ea typeface="Arial"/>
              <a:cs typeface="Arial"/>
              <a:sym typeface="Arial"/>
            </a:endParaRPr>
          </a:p>
        </p:txBody>
      </p:sp>
      <p:sp>
        <p:nvSpPr>
          <p:cNvPr id="16" name="Google Shape;16;p2"/>
          <p:cNvSpPr txBox="1"/>
          <p:nvPr/>
        </p:nvSpPr>
        <p:spPr>
          <a:xfrm>
            <a:off x="251520" y="3435846"/>
            <a:ext cx="59046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de" sz="1600" b="1">
                <a:solidFill>
                  <a:srgbClr val="E6EBEB"/>
                </a:solidFill>
                <a:latin typeface="Fira Sans"/>
                <a:ea typeface="Fira Sans"/>
                <a:cs typeface="Fira Sans"/>
                <a:sym typeface="Fira Sans"/>
              </a:rPr>
              <a:t>Leonid Lunin</a:t>
            </a:r>
            <a:r>
              <a:rPr lang="de" sz="1600">
                <a:solidFill>
                  <a:srgbClr val="E6EBEB"/>
                </a:solidFill>
                <a:latin typeface="Fira Sans"/>
                <a:ea typeface="Fira Sans"/>
                <a:cs typeface="Fira Sans"/>
                <a:sym typeface="Fira Sans"/>
              </a:rPr>
              <a:t>, Niklas Schneider, Konstanze Korell, Martin Borchert, Michael Schneider, Johannes Tümmler, Stefan Eisebitt, Bastian Pfau, and Daniel Schick</a:t>
            </a:r>
            <a:endParaRPr sz="1600" b="0" i="0" u="none" strike="noStrike" cap="none">
              <a:solidFill>
                <a:srgbClr val="E6EBEB"/>
              </a:solidFill>
              <a:latin typeface="Fira Sans"/>
              <a:ea typeface="Fira Sans"/>
              <a:cs typeface="Fira Sans"/>
              <a:sym typeface="Fira Sans"/>
            </a:endParaRPr>
          </a:p>
        </p:txBody>
      </p:sp>
      <p:sp>
        <p:nvSpPr>
          <p:cNvPr id="17" name="Google Shape;17;p2"/>
          <p:cNvSpPr txBox="1"/>
          <p:nvPr/>
        </p:nvSpPr>
        <p:spPr>
          <a:xfrm>
            <a:off x="216000" y="915566"/>
            <a:ext cx="5508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de" sz="1200" b="0" i="0" u="none" strike="noStrike" cap="none">
                <a:solidFill>
                  <a:srgbClr val="E6EBEB"/>
                </a:solidFill>
                <a:latin typeface="Fira Sans"/>
                <a:ea typeface="Fira Sans"/>
                <a:cs typeface="Fira Sans"/>
                <a:sym typeface="Fira Sans"/>
              </a:rPr>
              <a:t>Max Born Institute for Nonlinear Optics and Short Pulse Spectroscopy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de" sz="1200" b="0" i="0" u="none" strike="noStrike" cap="none">
                <a:solidFill>
                  <a:srgbClr val="E6EBEB"/>
                </a:solidFill>
                <a:latin typeface="Fira Sans"/>
                <a:ea typeface="Fira Sans"/>
                <a:cs typeface="Fira Sans"/>
                <a:sym typeface="Fira Sans"/>
              </a:rPr>
              <a:t>Berlin, Germany</a:t>
            </a:r>
            <a:endParaRPr sz="1200" b="0" i="0" u="none" strike="noStrike" cap="none">
              <a:solidFill>
                <a:srgbClr val="E6EBEB"/>
              </a:solidFill>
              <a:latin typeface="Fira Sans"/>
              <a:ea typeface="Fira Sans"/>
              <a:cs typeface="Fira Sans"/>
              <a:sym typeface="Fira Sans"/>
            </a:endParaRPr>
          </a:p>
        </p:txBody>
      </p:sp>
      <p:sp>
        <p:nvSpPr>
          <p:cNvPr id="18" name="Google Shape;18;p2"/>
          <p:cNvSpPr txBox="1">
            <a:spLocks noGrp="1"/>
          </p:cNvSpPr>
          <p:nvPr>
            <p:ph type="sldNum" idx="12"/>
          </p:nvPr>
        </p:nvSpPr>
        <p:spPr>
          <a:xfrm>
            <a:off x="6902896" y="4896310"/>
            <a:ext cx="2133600" cy="261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Fira Sans Light"/>
                <a:ea typeface="Fira Sans Light"/>
                <a:cs typeface="Fira Sans Light"/>
                <a:sym typeface="Fira Sans Light"/>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Fira Sans Light"/>
                <a:ea typeface="Fira Sans Light"/>
                <a:cs typeface="Fira Sans Light"/>
                <a:sym typeface="Fira Sans Light"/>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Fira Sans Light"/>
                <a:ea typeface="Fira Sans Light"/>
                <a:cs typeface="Fira Sans Light"/>
                <a:sym typeface="Fira Sans Light"/>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Fira Sans Light"/>
                <a:ea typeface="Fira Sans Light"/>
                <a:cs typeface="Fira Sans Light"/>
                <a:sym typeface="Fira Sans Light"/>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Fira Sans Light"/>
                <a:ea typeface="Fira Sans Light"/>
                <a:cs typeface="Fira Sans Light"/>
                <a:sym typeface="Fira Sans Light"/>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Fira Sans Light"/>
                <a:ea typeface="Fira Sans Light"/>
                <a:cs typeface="Fira Sans Light"/>
                <a:sym typeface="Fira Sans Light"/>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Fira Sans Light"/>
                <a:ea typeface="Fira Sans Light"/>
                <a:cs typeface="Fira Sans Light"/>
                <a:sym typeface="Fira Sans Light"/>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Fira Sans Light"/>
                <a:ea typeface="Fira Sans Light"/>
                <a:cs typeface="Fira Sans Light"/>
                <a:sym typeface="Fira Sans Light"/>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Fira Sans Light"/>
                <a:ea typeface="Fira Sans Light"/>
                <a:cs typeface="Fira Sans Light"/>
                <a:sym typeface="Fira Sans Light"/>
              </a:defRPr>
            </a:lvl9pPr>
          </a:lstStyle>
          <a:p>
            <a:pPr marL="0" lvl="0" indent="0" algn="r" rtl="0">
              <a:spcBef>
                <a:spcPts val="0"/>
              </a:spcBef>
              <a:spcAft>
                <a:spcPts val="0"/>
              </a:spcAft>
              <a:buNone/>
            </a:pPr>
            <a:fld id="{00000000-1234-1234-1234-123412341234}" type="slidenum">
              <a:rPr lang="de"/>
              <a:t>‹#›</a:t>
            </a:fld>
            <a:endParaRPr/>
          </a:p>
        </p:txBody>
      </p:sp>
      <p:pic>
        <p:nvPicPr>
          <p:cNvPr id="19" name="Google Shape;19;p2" descr="C:\Users\strueber\Documents\Vortrag - Master\mbi_blau-ohne-transp.gif"/>
          <p:cNvPicPr preferRelativeResize="0"/>
          <p:nvPr/>
        </p:nvPicPr>
        <p:blipFill rotWithShape="1">
          <a:blip r:embed="rId3">
            <a:alphaModFix/>
          </a:blip>
          <a:srcRect/>
          <a:stretch/>
        </p:blipFill>
        <p:spPr>
          <a:xfrm>
            <a:off x="323528" y="195486"/>
            <a:ext cx="936104" cy="65527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folie">
  <p:cSld name="Titelfolie">
    <p:spTree>
      <p:nvGrpSpPr>
        <p:cNvPr id="1" name="Shape 20"/>
        <p:cNvGrpSpPr/>
        <p:nvPr/>
      </p:nvGrpSpPr>
      <p:grpSpPr>
        <a:xfrm>
          <a:off x="0" y="0"/>
          <a:ext cx="0" cy="0"/>
          <a:chOff x="0" y="0"/>
          <a:chExt cx="0" cy="0"/>
        </a:xfrm>
      </p:grpSpPr>
      <p:grpSp>
        <p:nvGrpSpPr>
          <p:cNvPr id="21" name="Google Shape;21;p3"/>
          <p:cNvGrpSpPr/>
          <p:nvPr/>
        </p:nvGrpSpPr>
        <p:grpSpPr>
          <a:xfrm>
            <a:off x="0" y="0"/>
            <a:ext cx="9144000" cy="5143500"/>
            <a:chOff x="0" y="0"/>
            <a:chExt cx="9144000" cy="5143500"/>
          </a:xfrm>
        </p:grpSpPr>
        <p:sp>
          <p:nvSpPr>
            <p:cNvPr id="22" name="Google Shape;22;p3"/>
            <p:cNvSpPr/>
            <p:nvPr/>
          </p:nvSpPr>
          <p:spPr>
            <a:xfrm rot="5400000">
              <a:off x="902382" y="-902382"/>
              <a:ext cx="5143500" cy="6948264"/>
            </a:xfrm>
            <a:prstGeom prst="flowChartManualInput">
              <a:avLst/>
            </a:prstGeom>
            <a:solidFill>
              <a:srgbClr val="3C415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Fira Sans Light"/>
                <a:ea typeface="Fira Sans Light"/>
                <a:cs typeface="Fira Sans Light"/>
                <a:sym typeface="Fira Sans Light"/>
              </a:endParaRPr>
            </a:p>
          </p:txBody>
        </p:sp>
        <p:sp>
          <p:nvSpPr>
            <p:cNvPr id="23" name="Google Shape;23;p3"/>
            <p:cNvSpPr/>
            <p:nvPr/>
          </p:nvSpPr>
          <p:spPr>
            <a:xfrm>
              <a:off x="0" y="699543"/>
              <a:ext cx="9144000" cy="4239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Fira Sans Light"/>
                <a:ea typeface="Fira Sans Light"/>
                <a:cs typeface="Fira Sans Light"/>
                <a:sym typeface="Fira Sans Light"/>
              </a:endParaRPr>
            </a:p>
          </p:txBody>
        </p:sp>
      </p:grpSp>
      <p:pic>
        <p:nvPicPr>
          <p:cNvPr id="24" name="Google Shape;24;p3" descr="C:\Users\strueber\Documents\Vortrag - Master\mbi_blau-ohne-transp.gif"/>
          <p:cNvPicPr preferRelativeResize="0"/>
          <p:nvPr/>
        </p:nvPicPr>
        <p:blipFill rotWithShape="1">
          <a:blip r:embed="rId2">
            <a:alphaModFix/>
          </a:blip>
          <a:srcRect/>
          <a:stretch/>
        </p:blipFill>
        <p:spPr>
          <a:xfrm>
            <a:off x="8100392" y="41068"/>
            <a:ext cx="936104" cy="655273"/>
          </a:xfrm>
          <a:prstGeom prst="rect">
            <a:avLst/>
          </a:prstGeom>
          <a:noFill/>
          <a:ln>
            <a:noFill/>
          </a:ln>
        </p:spPr>
      </p:pic>
      <p:sp>
        <p:nvSpPr>
          <p:cNvPr id="25" name="Google Shape;25;p3"/>
          <p:cNvSpPr txBox="1">
            <a:spLocks noGrp="1"/>
          </p:cNvSpPr>
          <p:nvPr>
            <p:ph type="title"/>
          </p:nvPr>
        </p:nvSpPr>
        <p:spPr>
          <a:xfrm>
            <a:off x="179512" y="194326"/>
            <a:ext cx="5328600" cy="3693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E6EBEB"/>
              </a:buClr>
              <a:buSzPts val="1800"/>
              <a:buFont typeface="Fira Sans Medium"/>
              <a:buNone/>
              <a:defRPr sz="1800">
                <a:solidFill>
                  <a:srgbClr val="E6EBEB"/>
                </a:solidFill>
                <a:latin typeface="Fira Sans Medium"/>
                <a:ea typeface="Fira Sans Medium"/>
                <a:cs typeface="Fira Sans Medium"/>
                <a:sym typeface="Fira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902896" y="4896310"/>
            <a:ext cx="2133600" cy="261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Fira Sans Light"/>
                <a:ea typeface="Fira Sans Light"/>
                <a:cs typeface="Fira Sans Light"/>
                <a:sym typeface="Fira Sans Light"/>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Fira Sans Light"/>
                <a:ea typeface="Fira Sans Light"/>
                <a:cs typeface="Fira Sans Light"/>
                <a:sym typeface="Fira Sans Light"/>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Fira Sans Light"/>
                <a:ea typeface="Fira Sans Light"/>
                <a:cs typeface="Fira Sans Light"/>
                <a:sym typeface="Fira Sans Light"/>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Fira Sans Light"/>
                <a:ea typeface="Fira Sans Light"/>
                <a:cs typeface="Fira Sans Light"/>
                <a:sym typeface="Fira Sans Light"/>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Fira Sans Light"/>
                <a:ea typeface="Fira Sans Light"/>
                <a:cs typeface="Fira Sans Light"/>
                <a:sym typeface="Fira Sans Light"/>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Fira Sans Light"/>
                <a:ea typeface="Fira Sans Light"/>
                <a:cs typeface="Fira Sans Light"/>
                <a:sym typeface="Fira Sans Light"/>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Fira Sans Light"/>
                <a:ea typeface="Fira Sans Light"/>
                <a:cs typeface="Fira Sans Light"/>
                <a:sym typeface="Fira Sans Light"/>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Fira Sans Light"/>
                <a:ea typeface="Fira Sans Light"/>
                <a:cs typeface="Fira Sans Light"/>
                <a:sym typeface="Fira Sans Light"/>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Fira Sans Light"/>
                <a:ea typeface="Fira Sans Light"/>
                <a:cs typeface="Fira Sans Light"/>
                <a:sym typeface="Fira Sans Light"/>
              </a:defRPr>
            </a:lvl9pPr>
          </a:lstStyle>
          <a:p>
            <a:pPr marL="0" lvl="0" indent="0" algn="r" rtl="0">
              <a:spcBef>
                <a:spcPts val="0"/>
              </a:spcBef>
              <a:spcAft>
                <a:spcPts val="0"/>
              </a:spcAft>
              <a:buNone/>
            </a:pPr>
            <a:fld id="{00000000-1234-1234-1234-123412341234}" type="slidenum">
              <a:rPr lang="de"/>
              <a:t>‹#›</a:t>
            </a:fld>
            <a:endParaRPr/>
          </a:p>
        </p:txBody>
      </p:sp>
      <p:sp>
        <p:nvSpPr>
          <p:cNvPr id="27" name="Google Shape;27;p3"/>
          <p:cNvSpPr txBox="1"/>
          <p:nvPr/>
        </p:nvSpPr>
        <p:spPr>
          <a:xfrm>
            <a:off x="251520" y="4896310"/>
            <a:ext cx="2133600" cy="261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de" sz="1000">
                <a:solidFill>
                  <a:srgbClr val="D9D9D9"/>
                </a:solidFill>
                <a:latin typeface="Fira Sans"/>
                <a:ea typeface="Fira Sans"/>
                <a:cs typeface="Fira Sans"/>
                <a:sym typeface="Fira Sans"/>
              </a:rPr>
              <a:t>Leonid Lunin @ DPG 2024, MA 9.8</a:t>
            </a:r>
            <a:endParaRPr sz="1000">
              <a:solidFill>
                <a:srgbClr val="D9D9D9"/>
              </a:solidFill>
              <a:latin typeface="Fira Sans"/>
              <a:ea typeface="Fira Sans"/>
              <a:cs typeface="Fira Sans"/>
              <a:sym typeface="Fira Sans"/>
            </a:endParaRPr>
          </a:p>
        </p:txBody>
      </p:sp>
      <p:sp>
        <p:nvSpPr>
          <p:cNvPr id="28" name="Google Shape;28;p3"/>
          <p:cNvSpPr txBox="1">
            <a:spLocks noGrp="1"/>
          </p:cNvSpPr>
          <p:nvPr>
            <p:ph type="body" idx="1"/>
          </p:nvPr>
        </p:nvSpPr>
        <p:spPr>
          <a:xfrm>
            <a:off x="179500" y="824205"/>
            <a:ext cx="6435600" cy="4020600"/>
          </a:xfrm>
          <a:prstGeom prst="rect">
            <a:avLst/>
          </a:prstGeom>
        </p:spPr>
        <p:txBody>
          <a:bodyPr spcFirstLastPara="1" wrap="square" lIns="91425" tIns="45700" rIns="91425" bIns="45700" anchor="t" anchorCtr="0">
            <a:noAutofit/>
          </a:bodyPr>
          <a:lstStyle>
            <a:lvl1pPr marL="457200" lvl="0" indent="-374650">
              <a:spcBef>
                <a:spcPts val="640"/>
              </a:spcBef>
              <a:spcAft>
                <a:spcPts val="0"/>
              </a:spcAft>
              <a:buSzPts val="2300"/>
              <a:buChar char="•"/>
              <a:defRPr sz="2300"/>
            </a:lvl1pPr>
            <a:lvl2pPr marL="914400" lvl="1" indent="-349250">
              <a:spcBef>
                <a:spcPts val="560"/>
              </a:spcBef>
              <a:spcAft>
                <a:spcPts val="0"/>
              </a:spcAft>
              <a:buSzPts val="1900"/>
              <a:buChar char="–"/>
              <a:defRPr sz="1900"/>
            </a:lvl2pPr>
            <a:lvl3pPr marL="1371600" lvl="2" indent="-323850">
              <a:spcBef>
                <a:spcPts val="480"/>
              </a:spcBef>
              <a:spcAft>
                <a:spcPts val="0"/>
              </a:spcAft>
              <a:buSzPts val="1500"/>
              <a:buChar char="•"/>
              <a:defRPr sz="1500"/>
            </a:lvl3pPr>
            <a:lvl4pPr marL="1828800" lvl="3" indent="-298450">
              <a:spcBef>
                <a:spcPts val="400"/>
              </a:spcBef>
              <a:spcAft>
                <a:spcPts val="0"/>
              </a:spcAft>
              <a:buSzPts val="1100"/>
              <a:buChar char="–"/>
              <a:defRPr sz="1100"/>
            </a:lvl4pPr>
            <a:lvl5pPr marL="2286000" lvl="4" indent="-298450">
              <a:spcBef>
                <a:spcPts val="400"/>
              </a:spcBef>
              <a:spcAft>
                <a:spcPts val="0"/>
              </a:spcAft>
              <a:buSzPts val="1100"/>
              <a:buChar char="»"/>
              <a:defRPr sz="1100"/>
            </a:lvl5pPr>
            <a:lvl6pPr marL="2743200" lvl="5" indent="-298450">
              <a:spcBef>
                <a:spcPts val="400"/>
              </a:spcBef>
              <a:spcAft>
                <a:spcPts val="0"/>
              </a:spcAft>
              <a:buSzPts val="1100"/>
              <a:buChar char="•"/>
              <a:defRPr sz="1100"/>
            </a:lvl6pPr>
            <a:lvl7pPr marL="3200400" lvl="6" indent="-298450">
              <a:spcBef>
                <a:spcPts val="400"/>
              </a:spcBef>
              <a:spcAft>
                <a:spcPts val="0"/>
              </a:spcAft>
              <a:buSzPts val="1100"/>
              <a:buChar char="•"/>
              <a:defRPr sz="1100"/>
            </a:lvl7pPr>
            <a:lvl8pPr marL="3657600" lvl="7" indent="-298450">
              <a:spcBef>
                <a:spcPts val="400"/>
              </a:spcBef>
              <a:spcAft>
                <a:spcPts val="0"/>
              </a:spcAft>
              <a:buSzPts val="1100"/>
              <a:buChar char="•"/>
              <a:defRPr sz="1100"/>
            </a:lvl8pPr>
            <a:lvl9pPr marL="4114800" lvl="8" indent="-298450">
              <a:spcBef>
                <a:spcPts val="400"/>
              </a:spcBef>
              <a:spcAft>
                <a:spcPts val="0"/>
              </a:spcAft>
              <a:buSzPts val="1100"/>
              <a:buChar char="•"/>
              <a:defRPr sz="11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Fira Sans Medium"/>
              <a:buNone/>
              <a:defRPr sz="4400" b="0" i="0" u="none" strike="noStrike" cap="none">
                <a:solidFill>
                  <a:schemeClr val="dk1"/>
                </a:solidFill>
                <a:latin typeface="Fira Sans Medium"/>
                <a:ea typeface="Fira Sans Medium"/>
                <a:cs typeface="Fira Sans Medium"/>
                <a:sym typeface="Fira Sans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Fira Sans Medium"/>
                <a:ea typeface="Fira Sans Medium"/>
                <a:cs typeface="Fira Sans Medium"/>
                <a:sym typeface="Fira Sans Medium"/>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Fira Sans Light"/>
                <a:ea typeface="Fira Sans Light"/>
                <a:cs typeface="Fira Sans Light"/>
                <a:sym typeface="Fira Sans Light"/>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Fira Sans Light"/>
                <a:ea typeface="Fira Sans Light"/>
                <a:cs typeface="Fira Sans Light"/>
                <a:sym typeface="Fira Sans Light"/>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Fira Sans Light"/>
                <a:ea typeface="Fira Sans Light"/>
                <a:cs typeface="Fira Sans Light"/>
                <a:sym typeface="Fira Sans Light"/>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Fira Sans Light"/>
                <a:ea typeface="Fira Sans Light"/>
                <a:cs typeface="Fira Sans Light"/>
                <a:sym typeface="Fira Sans Light"/>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Fira Sans Light"/>
                <a:ea typeface="Fira Sans Light"/>
                <a:cs typeface="Fira Sans Light"/>
                <a:sym typeface="Fira Sans Light"/>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Fira Sans Light"/>
                <a:ea typeface="Fira Sans Light"/>
                <a:cs typeface="Fira Sans Light"/>
                <a:sym typeface="Fira Sans Light"/>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Fira Sans Light"/>
                <a:ea typeface="Fira Sans Light"/>
                <a:cs typeface="Fira Sans Light"/>
                <a:sym typeface="Fira Sans Light"/>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Fira Sans Light"/>
                <a:ea typeface="Fira Sans Light"/>
                <a:cs typeface="Fira Sans Light"/>
                <a:sym typeface="Fira Sans Light"/>
              </a:defRPr>
            </a:lvl9pPr>
          </a:lstStyle>
          <a:p>
            <a:endParaRPr/>
          </a:p>
        </p:txBody>
      </p:sp>
      <p:sp>
        <p:nvSpPr>
          <p:cNvPr id="8" name="Google Shape;8;p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Fira Sans Light"/>
                <a:ea typeface="Fira Sans Light"/>
                <a:cs typeface="Fira Sans Light"/>
                <a:sym typeface="Fira Sans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9pPr>
          </a:lstStyle>
          <a:p>
            <a:endParaRPr/>
          </a:p>
        </p:txBody>
      </p:sp>
      <p:sp>
        <p:nvSpPr>
          <p:cNvPr id="9" name="Google Shape;9;p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Fira Sans Light"/>
                <a:ea typeface="Fira Sans Light"/>
                <a:cs typeface="Fira Sans Light"/>
                <a:sym typeface="Fira Sans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9pPr>
          </a:lstStyle>
          <a:p>
            <a:endParaRPr/>
          </a:p>
        </p:txBody>
      </p:sp>
      <p:sp>
        <p:nvSpPr>
          <p:cNvPr id="10" name="Google Shape;10;p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Fira Sans Light"/>
                <a:ea typeface="Fira Sans Light"/>
                <a:cs typeface="Fira Sans Light"/>
                <a:sym typeface="Fira Sans Ligh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Fira Sans Light"/>
                <a:ea typeface="Fira Sans Light"/>
                <a:cs typeface="Fira Sans Light"/>
                <a:sym typeface="Fira Sans Ligh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Fira Sans Light"/>
                <a:ea typeface="Fira Sans Light"/>
                <a:cs typeface="Fira Sans Light"/>
                <a:sym typeface="Fira Sans Ligh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Fira Sans Light"/>
                <a:ea typeface="Fira Sans Light"/>
                <a:cs typeface="Fira Sans Light"/>
                <a:sym typeface="Fira Sans Ligh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Fira Sans Light"/>
                <a:ea typeface="Fira Sans Light"/>
                <a:cs typeface="Fira Sans Light"/>
                <a:sym typeface="Fira Sans Ligh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Fira Sans Light"/>
                <a:ea typeface="Fira Sans Light"/>
                <a:cs typeface="Fira Sans Light"/>
                <a:sym typeface="Fira Sans Ligh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Fira Sans Light"/>
                <a:ea typeface="Fira Sans Light"/>
                <a:cs typeface="Fira Sans Light"/>
                <a:sym typeface="Fira Sans Ligh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Fira Sans Light"/>
                <a:ea typeface="Fira Sans Light"/>
                <a:cs typeface="Fira Sans Light"/>
                <a:sym typeface="Fira Sans Ligh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Fira Sans Light"/>
                <a:ea typeface="Fira Sans Light"/>
                <a:cs typeface="Fira Sans Light"/>
                <a:sym typeface="Fira Sans Light"/>
              </a:defRPr>
            </a:lvl9pPr>
          </a:lstStyle>
          <a:p>
            <a:pPr marL="0" lvl="0" indent="0" algn="r" rtl="0">
              <a:spcBef>
                <a:spcPts val="0"/>
              </a:spcBef>
              <a:spcAft>
                <a:spcPts val="0"/>
              </a:spcAft>
              <a:buNone/>
            </a:pPr>
            <a:fld id="{00000000-1234-1234-1234-123412341234}" type="slidenum">
              <a:rPr lang="de"/>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6.png"/><Relationship Id="rId26" Type="http://schemas.openxmlformats.org/officeDocument/2006/relationships/image" Target="../media/image24.png"/><Relationship Id="rId3" Type="http://schemas.microsoft.com/office/2007/relationships/media" Target="../media/media2.mp4"/><Relationship Id="rId21" Type="http://schemas.openxmlformats.org/officeDocument/2006/relationships/image" Target="../media/image19.png"/><Relationship Id="rId7" Type="http://schemas.openxmlformats.org/officeDocument/2006/relationships/image" Target="../media/image6.png"/><Relationship Id="rId12" Type="http://schemas.openxmlformats.org/officeDocument/2006/relationships/image" Target="../media/image11.png"/><Relationship Id="rId17" Type="http://schemas.microsoft.com/office/2017/06/relationships/model3d" Target="../media/model3d1.glb"/><Relationship Id="rId25" Type="http://schemas.openxmlformats.org/officeDocument/2006/relationships/image" Target="../media/image23.png"/><Relationship Id="rId2" Type="http://schemas.openxmlformats.org/officeDocument/2006/relationships/video" Target="../media/media1.mp4"/><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comments" Target="../comments/comment2.xml"/><Relationship Id="rId1" Type="http://schemas.microsoft.com/office/2007/relationships/media" Target="../media/media1.mp4"/><Relationship Id="rId6" Type="http://schemas.openxmlformats.org/officeDocument/2006/relationships/notesSlide" Target="../notesSlides/notesSlide3.xml"/><Relationship Id="rId11" Type="http://schemas.openxmlformats.org/officeDocument/2006/relationships/image" Target="../media/image10.png"/><Relationship Id="rId24" Type="http://schemas.openxmlformats.org/officeDocument/2006/relationships/image" Target="../media/image22.png"/><Relationship Id="rId5" Type="http://schemas.openxmlformats.org/officeDocument/2006/relationships/slideLayout" Target="../slideLayouts/slideLayout2.xml"/><Relationship Id="rId15" Type="http://schemas.openxmlformats.org/officeDocument/2006/relationships/image" Target="../media/image14.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9.png"/><Relationship Id="rId19" Type="http://schemas.openxmlformats.org/officeDocument/2006/relationships/image" Target="../media/image17.png"/><Relationship Id="rId4" Type="http://schemas.openxmlformats.org/officeDocument/2006/relationships/video" Target="../media/media2.mp4"/><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0.png"/><Relationship Id="rId27" Type="http://schemas.microsoft.com/office/2017/06/relationships/model3d" Target="../media/model3d2.glb"/></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gif"/><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4.xml"/><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0.gif"/><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42.png"/><Relationship Id="rId5" Type="http://schemas.openxmlformats.org/officeDocument/2006/relationships/image" Target="../media/image33.png"/><Relationship Id="rId15" Type="http://schemas.openxmlformats.org/officeDocument/2006/relationships/image" Target="../media/image45.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34.png"/><Relationship Id="rId18" Type="http://schemas.openxmlformats.org/officeDocument/2006/relationships/image" Target="../media/image43.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33.png"/><Relationship Id="rId17" Type="http://schemas.openxmlformats.org/officeDocument/2006/relationships/image" Target="../media/image42.png"/><Relationship Id="rId2" Type="http://schemas.openxmlformats.org/officeDocument/2006/relationships/notesSlide" Target="../notesSlides/notesSlide6.xml"/><Relationship Id="rId16" Type="http://schemas.openxmlformats.org/officeDocument/2006/relationships/image" Target="../media/image37.pn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0.gif"/><Relationship Id="rId11" Type="http://schemas.openxmlformats.org/officeDocument/2006/relationships/image" Target="../media/image32.png"/><Relationship Id="rId5" Type="http://schemas.openxmlformats.org/officeDocument/2006/relationships/image" Target="../media/image45.png"/><Relationship Id="rId15" Type="http://schemas.openxmlformats.org/officeDocument/2006/relationships/image" Target="../media/image36.png"/><Relationship Id="rId10" Type="http://schemas.openxmlformats.org/officeDocument/2006/relationships/image" Target="../media/image50.png"/><Relationship Id="rId19" Type="http://schemas.openxmlformats.org/officeDocument/2006/relationships/image" Target="../media/image38.png"/><Relationship Id="rId4" Type="http://schemas.openxmlformats.org/officeDocument/2006/relationships/image" Target="../media/image46.png"/><Relationship Id="rId9" Type="http://schemas.openxmlformats.org/officeDocument/2006/relationships/image" Target="../media/image49.pn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1.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5"/>
          <p:cNvSpPr txBox="1">
            <a:spLocks noGrp="1"/>
          </p:cNvSpPr>
          <p:nvPr>
            <p:ph type="sldNum" idx="12"/>
          </p:nvPr>
        </p:nvSpPr>
        <p:spPr>
          <a:xfrm>
            <a:off x="6902896" y="4896310"/>
            <a:ext cx="2133600" cy="261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
              <a:t>1</a:t>
            </a:fld>
            <a:endParaRPr/>
          </a:p>
        </p:txBody>
      </p:sp>
      <p:sp>
        <p:nvSpPr>
          <p:cNvPr id="37" name="Google Shape;37;p5"/>
          <p:cNvSpPr txBox="1"/>
          <p:nvPr/>
        </p:nvSpPr>
        <p:spPr>
          <a:xfrm>
            <a:off x="1055850" y="1949575"/>
            <a:ext cx="3602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latin typeface="Fira Sans Medium"/>
              <a:ea typeface="Fira Sans Medium"/>
              <a:cs typeface="Fira Sans Medium"/>
              <a:sym typeface="Fira Sans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179512" y="194326"/>
            <a:ext cx="5328600" cy="369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de"/>
              <a:t>Soft X-ray to study magnetism</a:t>
            </a:r>
            <a:endParaRPr/>
          </a:p>
        </p:txBody>
      </p:sp>
      <p:sp>
        <p:nvSpPr>
          <p:cNvPr id="43" name="Google Shape;43;p6"/>
          <p:cNvSpPr txBox="1">
            <a:spLocks noGrp="1"/>
          </p:cNvSpPr>
          <p:nvPr>
            <p:ph type="sldNum" idx="12"/>
          </p:nvPr>
        </p:nvSpPr>
        <p:spPr>
          <a:xfrm>
            <a:off x="6902896" y="4896310"/>
            <a:ext cx="2133600" cy="261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
              <a:t>2</a:t>
            </a:fld>
            <a:endParaRPr/>
          </a:p>
        </p:txBody>
      </p:sp>
      <p:sp>
        <p:nvSpPr>
          <p:cNvPr id="44" name="Google Shape;44;p6"/>
          <p:cNvSpPr txBox="1">
            <a:spLocks noGrp="1"/>
          </p:cNvSpPr>
          <p:nvPr>
            <p:ph type="body" idx="1"/>
          </p:nvPr>
        </p:nvSpPr>
        <p:spPr>
          <a:xfrm>
            <a:off x="0" y="2909667"/>
            <a:ext cx="5303100" cy="19500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endParaRPr lang="en-GB" sz="1500" dirty="0"/>
          </a:p>
          <a:p>
            <a:pPr marL="457200" lvl="0" indent="-349250" algn="l" rtl="0">
              <a:spcBef>
                <a:spcPts val="640"/>
              </a:spcBef>
              <a:spcAft>
                <a:spcPts val="0"/>
              </a:spcAft>
              <a:buSzPts val="1900"/>
              <a:buChar char="•"/>
            </a:pPr>
            <a:r>
              <a:rPr lang="en-GB" sz="1600" dirty="0"/>
              <a:t>X-ray Magnetic Circular Dichroism (XMCD) effect</a:t>
            </a:r>
          </a:p>
          <a:p>
            <a:pPr marL="914400" lvl="1" indent="-323850" algn="l" rtl="0">
              <a:spcBef>
                <a:spcPts val="0"/>
              </a:spcBef>
              <a:spcAft>
                <a:spcPts val="0"/>
              </a:spcAft>
              <a:buSzPts val="1500"/>
              <a:buChar char="–"/>
            </a:pPr>
            <a:r>
              <a:rPr lang="en-GB" sz="1400" dirty="0"/>
              <a:t>Absorption rate depends on mutual orientation of spins and polarisation and light</a:t>
            </a:r>
          </a:p>
          <a:p>
            <a:pPr marL="914400" lvl="1" indent="-323850" algn="l" rtl="0">
              <a:lnSpc>
                <a:spcPct val="115000"/>
              </a:lnSpc>
              <a:spcBef>
                <a:spcPts val="0"/>
              </a:spcBef>
              <a:spcAft>
                <a:spcPts val="0"/>
              </a:spcAft>
              <a:buSzPts val="1500"/>
              <a:buChar char="–"/>
            </a:pPr>
            <a:r>
              <a:rPr lang="en-GB" sz="1400" dirty="0"/>
              <a:t>Element selective due to narrow resonant peaks</a:t>
            </a:r>
            <a:endParaRPr lang="ru-RU" sz="1400" dirty="0"/>
          </a:p>
          <a:p>
            <a:pPr marL="914400" lvl="1" indent="-323850" algn="l" rtl="0">
              <a:lnSpc>
                <a:spcPct val="115000"/>
              </a:lnSpc>
              <a:spcBef>
                <a:spcPts val="0"/>
              </a:spcBef>
              <a:spcAft>
                <a:spcPts val="0"/>
              </a:spcAft>
              <a:buSzPts val="1500"/>
              <a:buChar char="–"/>
            </a:pPr>
            <a:r>
              <a:rPr lang="en-US" sz="1400" dirty="0"/>
              <a:t>Scattering is possible with non polarized light</a:t>
            </a:r>
            <a:endParaRPr lang="en-GB" sz="1400" dirty="0"/>
          </a:p>
          <a:p>
            <a:pPr marL="0" lvl="0" indent="0" algn="l" rtl="0">
              <a:spcBef>
                <a:spcPts val="640"/>
              </a:spcBef>
              <a:spcAft>
                <a:spcPts val="0"/>
              </a:spcAft>
              <a:buNone/>
            </a:pPr>
            <a:endParaRPr lang="en-GB" dirty="0"/>
          </a:p>
        </p:txBody>
      </p:sp>
      <p:sp>
        <p:nvSpPr>
          <p:cNvPr id="47" name="Google Shape;47;p6"/>
          <p:cNvSpPr txBox="1"/>
          <p:nvPr/>
        </p:nvSpPr>
        <p:spPr>
          <a:xfrm>
            <a:off x="2168031" y="639646"/>
            <a:ext cx="5119380" cy="507801"/>
          </a:xfrm>
          <a:prstGeom prst="rect">
            <a:avLst/>
          </a:prstGeom>
          <a:noFill/>
          <a:ln>
            <a:noFill/>
          </a:ln>
        </p:spPr>
        <p:txBody>
          <a:bodyPr spcFirstLastPara="1" wrap="square" lIns="91425" tIns="91425" rIns="91425" bIns="91425" anchor="t" anchorCtr="0">
            <a:spAutoFit/>
          </a:bodyPr>
          <a:lstStyle/>
          <a:p>
            <a:pPr marL="107950" lvl="0" algn="l" rtl="0">
              <a:spcBef>
                <a:spcPts val="640"/>
              </a:spcBef>
              <a:spcAft>
                <a:spcPts val="0"/>
              </a:spcAft>
              <a:buClr>
                <a:schemeClr val="dk1"/>
              </a:buClr>
              <a:buSzPts val="1900"/>
            </a:pPr>
            <a:r>
              <a:rPr lang="en-GB" sz="1600" dirty="0">
                <a:solidFill>
                  <a:schemeClr val="dk1"/>
                </a:solidFill>
                <a:latin typeface="Fira Sans Medium"/>
                <a:ea typeface="Fira Sans Medium"/>
                <a:cs typeface="Fira Sans Medium"/>
                <a:sym typeface="Fira Sans Medium"/>
              </a:rPr>
              <a:t>Small angle X-ray scattering (SAXS)</a:t>
            </a:r>
          </a:p>
        </p:txBody>
      </p:sp>
      <p:pic>
        <p:nvPicPr>
          <p:cNvPr id="49" name="Google Shape;49;p6"/>
          <p:cNvPicPr preferRelativeResize="0"/>
          <p:nvPr/>
        </p:nvPicPr>
        <p:blipFill rotWithShape="1">
          <a:blip r:embed="rId3">
            <a:alphaModFix/>
          </a:blip>
          <a:srcRect t="13755"/>
          <a:stretch/>
        </p:blipFill>
        <p:spPr>
          <a:xfrm>
            <a:off x="5482475" y="3105477"/>
            <a:ext cx="3609875" cy="1818725"/>
          </a:xfrm>
          <a:prstGeom prst="rect">
            <a:avLst/>
          </a:prstGeom>
          <a:noFill/>
          <a:ln>
            <a:noFill/>
          </a:ln>
        </p:spPr>
      </p:pic>
      <p:pic>
        <p:nvPicPr>
          <p:cNvPr id="7" name="Picture 6" descr="A screenshot of a computer screen&#10;&#10;Description automatically generated">
            <a:extLst>
              <a:ext uri="{FF2B5EF4-FFF2-40B4-BE49-F238E27FC236}">
                <a16:creationId xmlns:a16="http://schemas.microsoft.com/office/drawing/2014/main" id="{319E4030-50E5-1BFF-9488-DBC52C30F7C7}"/>
              </a:ext>
            </a:extLst>
          </p:cNvPr>
          <p:cNvPicPr>
            <a:picLocks noChangeAspect="1"/>
          </p:cNvPicPr>
          <p:nvPr/>
        </p:nvPicPr>
        <p:blipFill rotWithShape="1">
          <a:blip r:embed="rId4"/>
          <a:srcRect t="10070" r="49090"/>
          <a:stretch/>
        </p:blipFill>
        <p:spPr>
          <a:xfrm>
            <a:off x="261275" y="996950"/>
            <a:ext cx="1970217" cy="2257692"/>
          </a:xfrm>
          <a:prstGeom prst="rect">
            <a:avLst/>
          </a:prstGeom>
        </p:spPr>
      </p:pic>
      <p:pic>
        <p:nvPicPr>
          <p:cNvPr id="8" name="Picture 7" descr="A screenshot of a computer screen&#10;&#10;Description automatically generated">
            <a:extLst>
              <a:ext uri="{FF2B5EF4-FFF2-40B4-BE49-F238E27FC236}">
                <a16:creationId xmlns:a16="http://schemas.microsoft.com/office/drawing/2014/main" id="{7A30C913-B7CC-C2DD-15A9-465EF04EE2D8}"/>
              </a:ext>
            </a:extLst>
          </p:cNvPr>
          <p:cNvPicPr>
            <a:picLocks noChangeAspect="1"/>
          </p:cNvPicPr>
          <p:nvPr/>
        </p:nvPicPr>
        <p:blipFill rotWithShape="1">
          <a:blip r:embed="rId4"/>
          <a:srcRect l="50230" t="10070"/>
          <a:stretch/>
        </p:blipFill>
        <p:spPr>
          <a:xfrm>
            <a:off x="6324350" y="931864"/>
            <a:ext cx="1926123" cy="2257692"/>
          </a:xfrm>
          <a:prstGeom prst="rect">
            <a:avLst/>
          </a:prstGeom>
        </p:spPr>
      </p:pic>
      <p:pic>
        <p:nvPicPr>
          <p:cNvPr id="4" name="Picture 3" descr="A red and blue rectangles with arrows&#10;&#10;Description automatically generated">
            <a:extLst>
              <a:ext uri="{FF2B5EF4-FFF2-40B4-BE49-F238E27FC236}">
                <a16:creationId xmlns:a16="http://schemas.microsoft.com/office/drawing/2014/main" id="{D2399BCC-CE16-9D4B-C625-EB1C4FB12F1D}"/>
              </a:ext>
            </a:extLst>
          </p:cNvPr>
          <p:cNvPicPr>
            <a:picLocks noChangeAspect="1"/>
          </p:cNvPicPr>
          <p:nvPr/>
        </p:nvPicPr>
        <p:blipFill rotWithShape="1">
          <a:blip r:embed="rId5"/>
          <a:srcRect l="19091"/>
          <a:stretch/>
        </p:blipFill>
        <p:spPr>
          <a:xfrm>
            <a:off x="2231492" y="1147447"/>
            <a:ext cx="4041960" cy="1724322"/>
          </a:xfrm>
          <a:prstGeom prst="rect">
            <a:avLst/>
          </a:prstGeom>
        </p:spPr>
      </p:pic>
      <p:sp>
        <p:nvSpPr>
          <p:cNvPr id="3" name="Textfeld 2">
            <a:extLst>
              <a:ext uri="{FF2B5EF4-FFF2-40B4-BE49-F238E27FC236}">
                <a16:creationId xmlns:a16="http://schemas.microsoft.com/office/drawing/2014/main" id="{13569371-79D3-C06C-CB8C-8C7E63FA284A}"/>
              </a:ext>
            </a:extLst>
          </p:cNvPr>
          <p:cNvSpPr txBox="1"/>
          <p:nvPr/>
        </p:nvSpPr>
        <p:spPr>
          <a:xfrm>
            <a:off x="134845" y="735340"/>
            <a:ext cx="2337376" cy="261610"/>
          </a:xfrm>
          <a:prstGeom prst="rect">
            <a:avLst/>
          </a:prstGeom>
          <a:noFill/>
        </p:spPr>
        <p:txBody>
          <a:bodyPr wrap="square">
            <a:spAutoFit/>
          </a:bodyPr>
          <a:lstStyle/>
          <a:p>
            <a:pPr algn="ctr"/>
            <a:r>
              <a:rPr lang="en-US" sz="1100" dirty="0">
                <a:latin typeface="Fira Sans Medium" panose="020B0603050000020004" pitchFamily="34" charset="0"/>
              </a:rPr>
              <a:t>[Fe (0.4 nm)|Gd (0.5 nm)]×116 </a:t>
            </a:r>
            <a:endParaRPr lang="en-DE" sz="1100" baseline="30000" dirty="0">
              <a:latin typeface="Fira Sans Medium" panose="020B0603050000020004" pitchFamily="34" charset="0"/>
            </a:endParaRPr>
          </a:p>
        </p:txBody>
      </p:sp>
      <p:sp>
        <p:nvSpPr>
          <p:cNvPr id="5" name="Textfeld 4">
            <a:extLst>
              <a:ext uri="{FF2B5EF4-FFF2-40B4-BE49-F238E27FC236}">
                <a16:creationId xmlns:a16="http://schemas.microsoft.com/office/drawing/2014/main" id="{90C6A08F-938B-8BB1-661C-539DF39A46B4}"/>
              </a:ext>
            </a:extLst>
          </p:cNvPr>
          <p:cNvSpPr txBox="1"/>
          <p:nvPr/>
        </p:nvSpPr>
        <p:spPr>
          <a:xfrm>
            <a:off x="6118723" y="679784"/>
            <a:ext cx="2337376" cy="261610"/>
          </a:xfrm>
          <a:prstGeom prst="rect">
            <a:avLst/>
          </a:prstGeom>
          <a:noFill/>
        </p:spPr>
        <p:txBody>
          <a:bodyPr wrap="square">
            <a:spAutoFit/>
          </a:bodyPr>
          <a:lstStyle/>
          <a:p>
            <a:pPr algn="ctr"/>
            <a:r>
              <a:rPr lang="en-US" sz="1100" dirty="0">
                <a:latin typeface="Fira Sans Medium" panose="020B0603050000020004" pitchFamily="34" charset="0"/>
              </a:rPr>
              <a:t>Fourier-Transform</a:t>
            </a:r>
            <a:endParaRPr lang="en-DE" sz="1100" baseline="30000" dirty="0">
              <a:latin typeface="Fira Sans Medium" panose="020B06030500000200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uiExpand="1" build="p"/>
      <p:bldP spid="47"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7"/>
          <p:cNvSpPr txBox="1">
            <a:spLocks noGrp="1"/>
          </p:cNvSpPr>
          <p:nvPr>
            <p:ph type="title"/>
          </p:nvPr>
        </p:nvSpPr>
        <p:spPr>
          <a:xfrm>
            <a:off x="179512" y="194326"/>
            <a:ext cx="5328600" cy="369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de" dirty="0"/>
              <a:t>Experimental </a:t>
            </a:r>
            <a:r>
              <a:rPr lang="de" dirty="0" err="1"/>
              <a:t>setup</a:t>
            </a:r>
            <a:endParaRPr dirty="0"/>
          </a:p>
        </p:txBody>
      </p:sp>
      <p:sp>
        <p:nvSpPr>
          <p:cNvPr id="56" name="Google Shape;56;p7"/>
          <p:cNvSpPr txBox="1">
            <a:spLocks noGrp="1"/>
          </p:cNvSpPr>
          <p:nvPr>
            <p:ph type="sldNum" idx="12"/>
          </p:nvPr>
        </p:nvSpPr>
        <p:spPr>
          <a:xfrm>
            <a:off x="6902896" y="4896310"/>
            <a:ext cx="2133600" cy="261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
              <a:t>3</a:t>
            </a:fld>
            <a:endParaRPr/>
          </a:p>
        </p:txBody>
      </p:sp>
      <p:pic>
        <p:nvPicPr>
          <p:cNvPr id="13" name="sample" descr="A rectangular object with a black background&#10;&#10;Description automatically generated">
            <a:extLst>
              <a:ext uri="{FF2B5EF4-FFF2-40B4-BE49-F238E27FC236}">
                <a16:creationId xmlns:a16="http://schemas.microsoft.com/office/drawing/2014/main" id="{D67A99D1-76FB-BA90-BB1B-8BC6CCA08AFC}"/>
              </a:ext>
            </a:extLst>
          </p:cNvPr>
          <p:cNvPicPr>
            <a:picLocks noChangeAspect="1"/>
          </p:cNvPicPr>
          <p:nvPr/>
        </p:nvPicPr>
        <p:blipFill>
          <a:blip r:embed="rId7"/>
          <a:stretch>
            <a:fillRect/>
          </a:stretch>
        </p:blipFill>
        <p:spPr>
          <a:xfrm>
            <a:off x="3503469" y="1983936"/>
            <a:ext cx="808078" cy="942995"/>
          </a:xfrm>
          <a:prstGeom prst="rect">
            <a:avLst/>
          </a:prstGeom>
        </p:spPr>
      </p:pic>
      <p:pic>
        <p:nvPicPr>
          <p:cNvPr id="7" name="pump_pulse_2" descr="A red triangle on a black background&#10;&#10;Description automatically generated">
            <a:extLst>
              <a:ext uri="{FF2B5EF4-FFF2-40B4-BE49-F238E27FC236}">
                <a16:creationId xmlns:a16="http://schemas.microsoft.com/office/drawing/2014/main" id="{4AE25B90-ED01-CD2D-5073-FE0B73974CDF}"/>
              </a:ext>
            </a:extLst>
          </p:cNvPr>
          <p:cNvPicPr>
            <a:picLocks noChangeAspect="1"/>
          </p:cNvPicPr>
          <p:nvPr/>
        </p:nvPicPr>
        <p:blipFill>
          <a:blip r:embed="rId8"/>
          <a:stretch>
            <a:fillRect/>
          </a:stretch>
        </p:blipFill>
        <p:spPr>
          <a:xfrm>
            <a:off x="3310116" y="2543364"/>
            <a:ext cx="321475" cy="428634"/>
          </a:xfrm>
          <a:prstGeom prst="rect">
            <a:avLst/>
          </a:prstGeom>
        </p:spPr>
      </p:pic>
      <p:pic>
        <p:nvPicPr>
          <p:cNvPr id="16" name="sample_mask" descr="A close-up of a diamond&#10;&#10;Description automatically generated">
            <a:extLst>
              <a:ext uri="{FF2B5EF4-FFF2-40B4-BE49-F238E27FC236}">
                <a16:creationId xmlns:a16="http://schemas.microsoft.com/office/drawing/2014/main" id="{4E3F282E-F630-A692-1CC7-AD27E5A3155A}"/>
              </a:ext>
            </a:extLst>
          </p:cNvPr>
          <p:cNvPicPr>
            <a:picLocks noChangeAspect="1"/>
          </p:cNvPicPr>
          <p:nvPr/>
        </p:nvPicPr>
        <p:blipFill rotWithShape="1">
          <a:blip r:embed="rId9"/>
          <a:srcRect l="51077" t="29820" r="12144" b="16472"/>
          <a:stretch/>
        </p:blipFill>
        <p:spPr>
          <a:xfrm>
            <a:off x="4008668" y="1641053"/>
            <a:ext cx="2918421" cy="1609523"/>
          </a:xfrm>
          <a:prstGeom prst="rect">
            <a:avLst/>
          </a:prstGeom>
        </p:spPr>
      </p:pic>
      <p:pic>
        <p:nvPicPr>
          <p:cNvPr id="71" name="scattering" descr="A triangle with a light on it&#10;&#10;Description automatically generated with medium confidence">
            <a:extLst>
              <a:ext uri="{FF2B5EF4-FFF2-40B4-BE49-F238E27FC236}">
                <a16:creationId xmlns:a16="http://schemas.microsoft.com/office/drawing/2014/main" id="{70A82EEE-A9A8-BF79-8375-838CECABEDD5}"/>
              </a:ext>
            </a:extLst>
          </p:cNvPr>
          <p:cNvPicPr>
            <a:picLocks noChangeAspect="1"/>
          </p:cNvPicPr>
          <p:nvPr/>
        </p:nvPicPr>
        <p:blipFill>
          <a:blip r:embed="rId10"/>
          <a:stretch>
            <a:fillRect/>
          </a:stretch>
        </p:blipFill>
        <p:spPr>
          <a:xfrm>
            <a:off x="3956052" y="723395"/>
            <a:ext cx="1993148" cy="1993148"/>
          </a:xfrm>
          <a:prstGeom prst="rect">
            <a:avLst/>
          </a:prstGeom>
        </p:spPr>
      </p:pic>
      <p:pic>
        <p:nvPicPr>
          <p:cNvPr id="89" name="blue_rzp_pulse_after_sample" descr="A blue triangle on a black background&#10;&#10;Description automatically generated">
            <a:extLst>
              <a:ext uri="{FF2B5EF4-FFF2-40B4-BE49-F238E27FC236}">
                <a16:creationId xmlns:a16="http://schemas.microsoft.com/office/drawing/2014/main" id="{A7018322-F6C2-F5EC-4E36-472B307ECEB3}"/>
              </a:ext>
            </a:extLst>
          </p:cNvPr>
          <p:cNvPicPr>
            <a:picLocks noChangeAspect="1"/>
          </p:cNvPicPr>
          <p:nvPr/>
        </p:nvPicPr>
        <p:blipFill>
          <a:blip r:embed="rId11"/>
          <a:stretch>
            <a:fillRect/>
          </a:stretch>
        </p:blipFill>
        <p:spPr>
          <a:xfrm>
            <a:off x="4050819" y="2078015"/>
            <a:ext cx="428634" cy="450066"/>
          </a:xfrm>
          <a:prstGeom prst="rect">
            <a:avLst/>
          </a:prstGeom>
        </p:spPr>
      </p:pic>
      <p:pic>
        <p:nvPicPr>
          <p:cNvPr id="6" name="blue_rzp_pulse_after_sample_2" descr="A blue triangle on a black background&#10;&#10;Description automatically generated">
            <a:extLst>
              <a:ext uri="{FF2B5EF4-FFF2-40B4-BE49-F238E27FC236}">
                <a16:creationId xmlns:a16="http://schemas.microsoft.com/office/drawing/2014/main" id="{46A027B4-235E-A3B1-F171-581CF270CD42}"/>
              </a:ext>
            </a:extLst>
          </p:cNvPr>
          <p:cNvPicPr>
            <a:picLocks noChangeAspect="1"/>
          </p:cNvPicPr>
          <p:nvPr/>
        </p:nvPicPr>
        <p:blipFill>
          <a:blip r:embed="rId11"/>
          <a:stretch>
            <a:fillRect/>
          </a:stretch>
        </p:blipFill>
        <p:spPr>
          <a:xfrm>
            <a:off x="4052809" y="2078015"/>
            <a:ext cx="428634" cy="450066"/>
          </a:xfrm>
          <a:prstGeom prst="rect">
            <a:avLst/>
          </a:prstGeom>
        </p:spPr>
      </p:pic>
      <p:pic>
        <p:nvPicPr>
          <p:cNvPr id="19" name="sample_new_mask" descr="A rectangular object with a black background&#10;&#10;Description automatically generated">
            <a:extLst>
              <a:ext uri="{FF2B5EF4-FFF2-40B4-BE49-F238E27FC236}">
                <a16:creationId xmlns:a16="http://schemas.microsoft.com/office/drawing/2014/main" id="{A790B355-97D9-8036-AED3-90DA81C9C94F}"/>
              </a:ext>
            </a:extLst>
          </p:cNvPr>
          <p:cNvPicPr>
            <a:picLocks noChangeAspect="1"/>
          </p:cNvPicPr>
          <p:nvPr/>
        </p:nvPicPr>
        <p:blipFill rotWithShape="1">
          <a:blip r:embed="rId7"/>
          <a:srcRect l="76088" t="15437"/>
          <a:stretch/>
        </p:blipFill>
        <p:spPr>
          <a:xfrm>
            <a:off x="4124648" y="2129507"/>
            <a:ext cx="193226" cy="797424"/>
          </a:xfrm>
          <a:prstGeom prst="rect">
            <a:avLst/>
          </a:prstGeom>
        </p:spPr>
      </p:pic>
      <p:pic>
        <p:nvPicPr>
          <p:cNvPr id="23" name="scatter_unpumped">
            <a:hlinkClick r:id="" action="ppaction://media"/>
            <a:extLst>
              <a:ext uri="{FF2B5EF4-FFF2-40B4-BE49-F238E27FC236}">
                <a16:creationId xmlns:a16="http://schemas.microsoft.com/office/drawing/2014/main" id="{01D650C1-7BB3-2793-23DD-D4C26157082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13626" t="11077" r="10431" b="173"/>
          <a:stretch/>
        </p:blipFill>
        <p:spPr>
          <a:xfrm>
            <a:off x="5862171" y="731576"/>
            <a:ext cx="2162407" cy="2527091"/>
          </a:xfrm>
          <a:prstGeom prst="rect">
            <a:avLst/>
          </a:prstGeom>
        </p:spPr>
      </p:pic>
      <p:pic>
        <p:nvPicPr>
          <p:cNvPr id="100" name="scatter_crop_both">
            <a:hlinkClick r:id="" action="ppaction://media"/>
            <a:extLst>
              <a:ext uri="{FF2B5EF4-FFF2-40B4-BE49-F238E27FC236}">
                <a16:creationId xmlns:a16="http://schemas.microsoft.com/office/drawing/2014/main" id="{C15EC7A4-2399-5864-B860-C29298A00074}"/>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12341" t="10449" r="10444" b="-201"/>
          <a:stretch>
            <a:fillRect/>
          </a:stretch>
        </p:blipFill>
        <p:spPr>
          <a:xfrm>
            <a:off x="5828243" y="714863"/>
            <a:ext cx="2200314" cy="2557549"/>
          </a:xfrm>
          <a:prstGeom prst="rect">
            <a:avLst/>
          </a:prstGeom>
        </p:spPr>
      </p:pic>
      <p:pic>
        <p:nvPicPr>
          <p:cNvPr id="73" name="xps">
            <a:extLst>
              <a:ext uri="{FF2B5EF4-FFF2-40B4-BE49-F238E27FC236}">
                <a16:creationId xmlns:a16="http://schemas.microsoft.com/office/drawing/2014/main" id="{AD470570-0C99-5202-71D0-C8DF8E5DCD37}"/>
              </a:ext>
            </a:extLst>
          </p:cNvPr>
          <p:cNvPicPr>
            <a:picLocks noChangeAspect="1"/>
          </p:cNvPicPr>
          <p:nvPr/>
        </p:nvPicPr>
        <p:blipFill>
          <a:blip r:embed="rId14"/>
          <a:srcRect/>
          <a:stretch/>
        </p:blipFill>
        <p:spPr>
          <a:xfrm>
            <a:off x="179512" y="1532023"/>
            <a:ext cx="1071584" cy="2164601"/>
          </a:xfrm>
          <a:prstGeom prst="rect">
            <a:avLst/>
          </a:prstGeom>
        </p:spPr>
      </p:pic>
      <p:pic>
        <p:nvPicPr>
          <p:cNvPr id="48" name="x_ray_optics_new" descr="A logo of a light beam&#10;&#10;Description automatically generated with medium confidence">
            <a:extLst>
              <a:ext uri="{FF2B5EF4-FFF2-40B4-BE49-F238E27FC236}">
                <a16:creationId xmlns:a16="http://schemas.microsoft.com/office/drawing/2014/main" id="{7DF0A2AA-3042-10FD-B483-FCE56A088D98}"/>
              </a:ext>
            </a:extLst>
          </p:cNvPr>
          <p:cNvPicPr>
            <a:picLocks noChangeAspect="1"/>
          </p:cNvPicPr>
          <p:nvPr/>
        </p:nvPicPr>
        <p:blipFill>
          <a:blip r:embed="rId15"/>
          <a:stretch>
            <a:fillRect/>
          </a:stretch>
        </p:blipFill>
        <p:spPr>
          <a:xfrm>
            <a:off x="813333" y="2278669"/>
            <a:ext cx="3258699" cy="1436400"/>
          </a:xfrm>
          <a:prstGeom prst="rect">
            <a:avLst/>
          </a:prstGeom>
        </p:spPr>
      </p:pic>
      <p:pic>
        <p:nvPicPr>
          <p:cNvPr id="65" name="right_pump_beam" descr="A red line with a black background&#10;&#10;Description automatically generated">
            <a:extLst>
              <a:ext uri="{FF2B5EF4-FFF2-40B4-BE49-F238E27FC236}">
                <a16:creationId xmlns:a16="http://schemas.microsoft.com/office/drawing/2014/main" id="{DE2DF20B-5DB3-79A3-59C0-108D214877CA}"/>
              </a:ext>
            </a:extLst>
          </p:cNvPr>
          <p:cNvPicPr>
            <a:picLocks noChangeAspect="1"/>
          </p:cNvPicPr>
          <p:nvPr/>
        </p:nvPicPr>
        <p:blipFill>
          <a:blip r:embed="rId16"/>
          <a:stretch>
            <a:fillRect/>
          </a:stretch>
        </p:blipFill>
        <p:spPr>
          <a:xfrm>
            <a:off x="3352107" y="2435209"/>
            <a:ext cx="814405" cy="535792"/>
          </a:xfrm>
          <a:prstGeom prst="rect">
            <a:avLst/>
          </a:prstGeom>
        </p:spPr>
      </p:pic>
      <p:pic>
        <p:nvPicPr>
          <p:cNvPr id="52" name="ble_rzp_pulse" descr="A blue triangle on a black background&#10;&#10;Description automatically generated">
            <a:extLst>
              <a:ext uri="{FF2B5EF4-FFF2-40B4-BE49-F238E27FC236}">
                <a16:creationId xmlns:a16="http://schemas.microsoft.com/office/drawing/2014/main" id="{0CDDE17A-9E45-7350-8A81-77DA31326727}"/>
              </a:ext>
            </a:extLst>
          </p:cNvPr>
          <p:cNvPicPr>
            <a:picLocks noChangeAspect="1"/>
          </p:cNvPicPr>
          <p:nvPr/>
        </p:nvPicPr>
        <p:blipFill>
          <a:blip r:embed="rId11"/>
          <a:stretch>
            <a:fillRect/>
          </a:stretch>
        </p:blipFill>
        <p:spPr>
          <a:xfrm>
            <a:off x="1753183" y="2757681"/>
            <a:ext cx="428634" cy="450066"/>
          </a:xfrm>
          <a:prstGeom prst="rect">
            <a:avLst/>
          </a:prstGeom>
        </p:spPr>
      </p:pic>
      <p:pic>
        <p:nvPicPr>
          <p:cNvPr id="18" name="ble_rzp_pulse_2" descr="A blue triangle on a black background&#10;&#10;Description automatically generated">
            <a:extLst>
              <a:ext uri="{FF2B5EF4-FFF2-40B4-BE49-F238E27FC236}">
                <a16:creationId xmlns:a16="http://schemas.microsoft.com/office/drawing/2014/main" id="{74ACB3A8-5F93-1DDD-2DBA-BA127E9E2EA4}"/>
              </a:ext>
            </a:extLst>
          </p:cNvPr>
          <p:cNvPicPr>
            <a:picLocks noChangeAspect="1"/>
          </p:cNvPicPr>
          <p:nvPr/>
        </p:nvPicPr>
        <p:blipFill>
          <a:blip r:embed="rId11"/>
          <a:stretch>
            <a:fillRect/>
          </a:stretch>
        </p:blipFill>
        <p:spPr>
          <a:xfrm>
            <a:off x="1757011" y="2767400"/>
            <a:ext cx="428634" cy="450066"/>
          </a:xfrm>
          <a:prstGeom prst="rect">
            <a:avLst/>
          </a:prstGeom>
        </p:spPr>
      </p:pic>
      <mc:AlternateContent xmlns:mc="http://schemas.openxmlformats.org/markup-compatibility/2006">
        <mc:Choice xmlns:am3d="http://schemas.microsoft.com/office/drawing/2017/model3d" Requires="am3d">
          <p:graphicFrame>
            <p:nvGraphicFramePr>
              <p:cNvPr id="76" name="chopper_4_sec">
                <a:extLst>
                  <a:ext uri="{FF2B5EF4-FFF2-40B4-BE49-F238E27FC236}">
                    <a16:creationId xmlns:a16="http://schemas.microsoft.com/office/drawing/2014/main" id="{04A3BCA7-C498-A7B7-1B9B-CF2338D43839}"/>
                  </a:ext>
                </a:extLst>
              </p:cNvPr>
              <p:cNvGraphicFramePr>
                <a:graphicFrameLocks noChangeAspect="1"/>
              </p:cNvGraphicFramePr>
              <p:nvPr>
                <p:extLst>
                  <p:ext uri="{D42A27DB-BD31-4B8C-83A1-F6EECF244321}">
                    <p14:modId xmlns:p14="http://schemas.microsoft.com/office/powerpoint/2010/main" val="3191389074"/>
                  </p:ext>
                </p:extLst>
              </p:nvPr>
            </p:nvGraphicFramePr>
            <p:xfrm>
              <a:off x="2646775" y="2076040"/>
              <a:ext cx="1730150" cy="1915609"/>
            </p:xfrm>
            <a:graphic>
              <a:graphicData uri="http://schemas.microsoft.com/office/drawing/2017/model3d">
                <am3d:model3d r:embed="rId17">
                  <am3d:spPr>
                    <a:xfrm>
                      <a:off x="0" y="0"/>
                      <a:ext cx="1730150" cy="1915609"/>
                    </a:xfrm>
                    <a:prstGeom prst="rect">
                      <a:avLst/>
                    </a:prstGeom>
                  </am3d:spPr>
                  <am3d:camera>
                    <am3d:pos x="0" y="0" z="66526070"/>
                    <am3d:up dx="0" dy="36000000" dz="0"/>
                    <am3d:lookAt x="0" y="0" z="0"/>
                    <am3d:perspective fov="2700000"/>
                  </am3d:camera>
                  <am3d:trans>
                    <am3d:meterPerModelUnit n="4030726" d="1000000"/>
                    <am3d:preTrans dx="2" dy="0" dz="0"/>
                    <am3d:scale>
                      <am3d:sx n="1000000" d="1000000"/>
                      <am3d:sy n="1000000" d="1000000"/>
                      <am3d:sz n="1000000" d="1000000"/>
                    </am3d:scale>
                    <am3d:rot ax="1977352" ay="-1987531" az="-1170485"/>
                    <am3d:postTrans dx="0" dy="0" dz="0"/>
                  </am3d:trans>
                  <am3d:raster rName="Office3DRenderer" rVer="16.0.8326">
                    <am3d:blip r:embed="rId18"/>
                  </am3d:raster>
                  <am3d:extLst>
                    <a:ext uri="{9A65AA19-BECB-4387-8358-8AD5134E1D82}">
                      <a3danim:embedAnim xmlns:a3danim="http://schemas.microsoft.com/office/drawing/2018/animation/model3d" animId="0">
                        <a3danim:animPr length="4000" count="indefinite"/>
                      </a3danim:embedAnim>
                    </a:ext>
                    <a:ext uri="{E9DE012E-A134-456F-84FE-255F9AAD75C6}">
                      <a3danim:posterFrame xmlns:a3danim="http://schemas.microsoft.com/office/drawing/2018/animation/model3d" animId="0"/>
                    </a:ext>
                  </am3d:extLst>
                  <am3d:objViewport viewportSz="24205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6" name="chopper_4_sec">
                <a:extLst>
                  <a:ext uri="{FF2B5EF4-FFF2-40B4-BE49-F238E27FC236}">
                    <a16:creationId xmlns:a16="http://schemas.microsoft.com/office/drawing/2014/main" id="{04A3BCA7-C498-A7B7-1B9B-CF2338D43839}"/>
                  </a:ext>
                </a:extLst>
              </p:cNvPr>
              <p:cNvPicPr>
                <a:picLocks noGrp="1" noRot="1" noChangeAspect="1" noMove="1" noResize="1" noEditPoints="1" noAdjustHandles="1" noChangeArrowheads="1" noChangeShapeType="1" noCrop="1"/>
              </p:cNvPicPr>
              <p:nvPr/>
            </p:nvPicPr>
            <p:blipFill>
              <a:blip r:embed="rId18"/>
              <a:stretch>
                <a:fillRect/>
              </a:stretch>
            </p:blipFill>
            <p:spPr>
              <a:xfrm>
                <a:off x="2646775" y="2076040"/>
                <a:ext cx="1730150" cy="1915609"/>
              </a:xfrm>
              <a:prstGeom prst="rect">
                <a:avLst/>
              </a:prstGeom>
            </p:spPr>
          </p:pic>
        </mc:Fallback>
      </mc:AlternateContent>
      <p:pic>
        <p:nvPicPr>
          <p:cNvPr id="67" name="pump_pulse" descr="A red triangle on a black background&#10;&#10;Description automatically generated">
            <a:extLst>
              <a:ext uri="{FF2B5EF4-FFF2-40B4-BE49-F238E27FC236}">
                <a16:creationId xmlns:a16="http://schemas.microsoft.com/office/drawing/2014/main" id="{3852FB52-41A7-A5E8-BD9D-E190B5D57EC2}"/>
              </a:ext>
            </a:extLst>
          </p:cNvPr>
          <p:cNvPicPr>
            <a:picLocks noChangeAspect="1"/>
          </p:cNvPicPr>
          <p:nvPr/>
        </p:nvPicPr>
        <p:blipFill>
          <a:blip r:embed="rId8"/>
          <a:stretch>
            <a:fillRect/>
          </a:stretch>
        </p:blipFill>
        <p:spPr>
          <a:xfrm>
            <a:off x="2282098" y="3207747"/>
            <a:ext cx="321475" cy="428634"/>
          </a:xfrm>
          <a:prstGeom prst="rect">
            <a:avLst/>
          </a:prstGeom>
        </p:spPr>
      </p:pic>
      <p:pic>
        <p:nvPicPr>
          <p:cNvPr id="80" name="left_pump_beam_label" descr="A black background with a black square&#10;&#10;Description automatically generated with medium confidence">
            <a:extLst>
              <a:ext uri="{FF2B5EF4-FFF2-40B4-BE49-F238E27FC236}">
                <a16:creationId xmlns:a16="http://schemas.microsoft.com/office/drawing/2014/main" id="{2BECCE58-444E-50C2-35AE-0EBC75E6D1A5}"/>
              </a:ext>
            </a:extLst>
          </p:cNvPr>
          <p:cNvPicPr>
            <a:picLocks noChangeAspect="1"/>
          </p:cNvPicPr>
          <p:nvPr/>
        </p:nvPicPr>
        <p:blipFill>
          <a:blip r:embed="rId19"/>
          <a:stretch>
            <a:fillRect/>
          </a:stretch>
        </p:blipFill>
        <p:spPr>
          <a:xfrm>
            <a:off x="2580941" y="3520770"/>
            <a:ext cx="553008" cy="483882"/>
          </a:xfrm>
          <a:prstGeom prst="rect">
            <a:avLst/>
          </a:prstGeom>
        </p:spPr>
      </p:pic>
      <p:pic>
        <p:nvPicPr>
          <p:cNvPr id="82" name="left_pump_beam" descr="A red line on a black background&#10;&#10;Description automatically generated">
            <a:extLst>
              <a:ext uri="{FF2B5EF4-FFF2-40B4-BE49-F238E27FC236}">
                <a16:creationId xmlns:a16="http://schemas.microsoft.com/office/drawing/2014/main" id="{19266277-183A-800E-A09B-14AA85A22577}"/>
              </a:ext>
            </a:extLst>
          </p:cNvPr>
          <p:cNvPicPr>
            <a:picLocks noChangeAspect="1"/>
          </p:cNvPicPr>
          <p:nvPr/>
        </p:nvPicPr>
        <p:blipFill>
          <a:blip r:embed="rId20"/>
          <a:stretch>
            <a:fillRect/>
          </a:stretch>
        </p:blipFill>
        <p:spPr>
          <a:xfrm>
            <a:off x="2249882" y="2922234"/>
            <a:ext cx="1149622" cy="751676"/>
          </a:xfrm>
          <a:prstGeom prst="rect">
            <a:avLst/>
          </a:prstGeom>
        </p:spPr>
      </p:pic>
      <p:pic>
        <p:nvPicPr>
          <p:cNvPr id="50" name="blue_W_pulse_1" descr="A blue triangle shaped object&#10;&#10;Description automatically generated">
            <a:extLst>
              <a:ext uri="{FF2B5EF4-FFF2-40B4-BE49-F238E27FC236}">
                <a16:creationId xmlns:a16="http://schemas.microsoft.com/office/drawing/2014/main" id="{95928939-582E-E96E-3BF7-557C75FA6F99}"/>
              </a:ext>
            </a:extLst>
          </p:cNvPr>
          <p:cNvPicPr>
            <a:picLocks noChangeAspect="1"/>
          </p:cNvPicPr>
          <p:nvPr/>
        </p:nvPicPr>
        <p:blipFill>
          <a:blip r:embed="rId21"/>
          <a:stretch>
            <a:fillRect/>
          </a:stretch>
        </p:blipFill>
        <p:spPr>
          <a:xfrm>
            <a:off x="811468" y="2703105"/>
            <a:ext cx="428634" cy="514361"/>
          </a:xfrm>
          <a:prstGeom prst="rect">
            <a:avLst/>
          </a:prstGeom>
        </p:spPr>
      </p:pic>
      <p:pic>
        <p:nvPicPr>
          <p:cNvPr id="84" name="red_W_pulse" descr="A red triangle with black background&#10;&#10;Description automatically generated">
            <a:extLst>
              <a:ext uri="{FF2B5EF4-FFF2-40B4-BE49-F238E27FC236}">
                <a16:creationId xmlns:a16="http://schemas.microsoft.com/office/drawing/2014/main" id="{A6027C97-55BA-3E18-B22D-7E0CFED3A763}"/>
              </a:ext>
            </a:extLst>
          </p:cNvPr>
          <p:cNvPicPr>
            <a:picLocks noChangeAspect="1"/>
          </p:cNvPicPr>
          <p:nvPr/>
        </p:nvPicPr>
        <p:blipFill>
          <a:blip r:embed="rId22"/>
          <a:stretch>
            <a:fillRect/>
          </a:stretch>
        </p:blipFill>
        <p:spPr>
          <a:xfrm>
            <a:off x="798279" y="1546117"/>
            <a:ext cx="415700" cy="415700"/>
          </a:xfrm>
          <a:prstGeom prst="rect">
            <a:avLst/>
          </a:prstGeom>
        </p:spPr>
      </p:pic>
      <p:grpSp>
        <p:nvGrpSpPr>
          <p:cNvPr id="15" name="graph_radial">
            <a:extLst>
              <a:ext uri="{FF2B5EF4-FFF2-40B4-BE49-F238E27FC236}">
                <a16:creationId xmlns:a16="http://schemas.microsoft.com/office/drawing/2014/main" id="{D62F700C-0043-33E7-6E9C-33C4635EAB31}"/>
              </a:ext>
            </a:extLst>
          </p:cNvPr>
          <p:cNvGrpSpPr/>
          <p:nvPr/>
        </p:nvGrpSpPr>
        <p:grpSpPr>
          <a:xfrm>
            <a:off x="6030444" y="3220554"/>
            <a:ext cx="2710775" cy="1834669"/>
            <a:chOff x="6030444" y="3220554"/>
            <a:chExt cx="2710775" cy="1834669"/>
          </a:xfrm>
        </p:grpSpPr>
        <p:pic>
          <p:nvPicPr>
            <p:cNvPr id="97" name="Picture 96" descr="A red line in the sky&#10;&#10;Description automatically generated">
              <a:extLst>
                <a:ext uri="{FF2B5EF4-FFF2-40B4-BE49-F238E27FC236}">
                  <a16:creationId xmlns:a16="http://schemas.microsoft.com/office/drawing/2014/main" id="{31A31A26-5620-E447-3819-81C3883E0308}"/>
                </a:ext>
              </a:extLst>
            </p:cNvPr>
            <p:cNvPicPr>
              <a:picLocks noChangeAspect="1"/>
            </p:cNvPicPr>
            <p:nvPr/>
          </p:nvPicPr>
          <p:blipFill>
            <a:blip r:embed="rId23"/>
            <a:stretch>
              <a:fillRect/>
            </a:stretch>
          </p:blipFill>
          <p:spPr>
            <a:xfrm>
              <a:off x="6030444" y="3220554"/>
              <a:ext cx="2710775" cy="1834669"/>
            </a:xfrm>
            <a:prstGeom prst="rect">
              <a:avLst/>
            </a:prstGeom>
          </p:spPr>
        </p:pic>
        <p:pic>
          <p:nvPicPr>
            <p:cNvPr id="99" name="Picture 98" descr="A graph on a black background&#10;&#10;Description automatically generated">
              <a:extLst>
                <a:ext uri="{FF2B5EF4-FFF2-40B4-BE49-F238E27FC236}">
                  <a16:creationId xmlns:a16="http://schemas.microsoft.com/office/drawing/2014/main" id="{3B6C7C40-AA85-D7A9-1C91-28D0FA01F095}"/>
                </a:ext>
              </a:extLst>
            </p:cNvPr>
            <p:cNvPicPr>
              <a:picLocks noChangeAspect="1"/>
            </p:cNvPicPr>
            <p:nvPr/>
          </p:nvPicPr>
          <p:blipFill>
            <a:blip r:embed="rId24"/>
            <a:stretch>
              <a:fillRect/>
            </a:stretch>
          </p:blipFill>
          <p:spPr>
            <a:xfrm>
              <a:off x="6030444" y="3220554"/>
              <a:ext cx="2710775" cy="1834669"/>
            </a:xfrm>
            <a:prstGeom prst="rect">
              <a:avLst/>
            </a:prstGeom>
          </p:spPr>
        </p:pic>
      </p:grpSp>
      <p:sp>
        <p:nvSpPr>
          <p:cNvPr id="11" name="SL3">
            <a:extLst>
              <a:ext uri="{FF2B5EF4-FFF2-40B4-BE49-F238E27FC236}">
                <a16:creationId xmlns:a16="http://schemas.microsoft.com/office/drawing/2014/main" id="{07E768FB-5C78-098D-7421-067DFFA08703}"/>
              </a:ext>
            </a:extLst>
          </p:cNvPr>
          <p:cNvSpPr txBox="1"/>
          <p:nvPr/>
        </p:nvSpPr>
        <p:spPr>
          <a:xfrm>
            <a:off x="8323635" y="4106689"/>
            <a:ext cx="348172" cy="261610"/>
          </a:xfrm>
          <a:prstGeom prst="rect">
            <a:avLst/>
          </a:prstGeom>
          <a:noFill/>
        </p:spPr>
        <p:txBody>
          <a:bodyPr wrap="none" rtlCol="0">
            <a:spAutoFit/>
          </a:bodyPr>
          <a:lstStyle/>
          <a:p>
            <a:r>
              <a:rPr lang="en-DE" sz="1100" dirty="0">
                <a:latin typeface="Fira Sans" panose="020B0503050000020004" pitchFamily="34" charset="0"/>
              </a:rPr>
              <a:t>3</a:t>
            </a:r>
            <a:r>
              <a:rPr lang="en-DE" sz="1100" baseline="30000" dirty="0">
                <a:latin typeface="Fira Sans" panose="020B0503050000020004" pitchFamily="34" charset="0"/>
              </a:rPr>
              <a:t>rd</a:t>
            </a:r>
          </a:p>
        </p:txBody>
      </p:sp>
      <p:sp>
        <p:nvSpPr>
          <p:cNvPr id="2" name="3d_order_mask">
            <a:extLst>
              <a:ext uri="{FF2B5EF4-FFF2-40B4-BE49-F238E27FC236}">
                <a16:creationId xmlns:a16="http://schemas.microsoft.com/office/drawing/2014/main" id="{555F6BD4-AA12-2D81-FA67-8D9F9149F4E5}"/>
              </a:ext>
            </a:extLst>
          </p:cNvPr>
          <p:cNvSpPr/>
          <p:nvPr/>
        </p:nvSpPr>
        <p:spPr>
          <a:xfrm>
            <a:off x="7429501" y="3787775"/>
            <a:ext cx="1231200" cy="932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 name="TextBox 2">
            <a:extLst>
              <a:ext uri="{FF2B5EF4-FFF2-40B4-BE49-F238E27FC236}">
                <a16:creationId xmlns:a16="http://schemas.microsoft.com/office/drawing/2014/main" id="{90463E13-732B-DB66-C149-53375F6DD344}"/>
              </a:ext>
            </a:extLst>
          </p:cNvPr>
          <p:cNvSpPr txBox="1"/>
          <p:nvPr/>
        </p:nvSpPr>
        <p:spPr>
          <a:xfrm>
            <a:off x="6057422" y="436859"/>
            <a:ext cx="1741956" cy="307777"/>
          </a:xfrm>
          <a:prstGeom prst="rect">
            <a:avLst/>
          </a:prstGeom>
          <a:noFill/>
        </p:spPr>
        <p:txBody>
          <a:bodyPr wrap="square" rtlCol="0">
            <a:spAutoFit/>
          </a:bodyPr>
          <a:lstStyle/>
          <a:p>
            <a:pPr algn="ctr"/>
            <a:r>
              <a:rPr lang="en-US" dirty="0">
                <a:latin typeface="Fira Sans" panose="020B0503050000020004" pitchFamily="34" charset="0"/>
              </a:rPr>
              <a:t>Composite image</a:t>
            </a:r>
          </a:p>
        </p:txBody>
      </p:sp>
      <p:sp>
        <p:nvSpPr>
          <p:cNvPr id="4" name="TextBox 3">
            <a:extLst>
              <a:ext uri="{FF2B5EF4-FFF2-40B4-BE49-F238E27FC236}">
                <a16:creationId xmlns:a16="http://schemas.microsoft.com/office/drawing/2014/main" id="{F5B8EB2E-527D-A931-4DE7-C462E6EA1B50}"/>
              </a:ext>
            </a:extLst>
          </p:cNvPr>
          <p:cNvSpPr txBox="1"/>
          <p:nvPr/>
        </p:nvSpPr>
        <p:spPr>
          <a:xfrm>
            <a:off x="6057422" y="924943"/>
            <a:ext cx="540533" cy="307777"/>
          </a:xfrm>
          <a:prstGeom prst="rect">
            <a:avLst/>
          </a:prstGeom>
          <a:solidFill>
            <a:srgbClr val="FFFFFF">
              <a:alpha val="80000"/>
            </a:srgbClr>
          </a:solidFill>
          <a:ln>
            <a:noFill/>
          </a:ln>
        </p:spPr>
        <p:txBody>
          <a:bodyPr wrap="none" rtlCol="0">
            <a:spAutoFit/>
          </a:bodyPr>
          <a:lstStyle/>
          <a:p>
            <a:r>
              <a:rPr lang="el-GR" b="0" i="0" dirty="0">
                <a:solidFill>
                  <a:schemeClr val="tx1"/>
                </a:solidFill>
                <a:effectLst/>
                <a:latin typeface="Arial" panose="020B0604020202020204" pitchFamily="34" charset="0"/>
              </a:rPr>
              <a:t>τ</a:t>
            </a:r>
            <a:r>
              <a:rPr lang="en-US" b="0" i="0" dirty="0">
                <a:solidFill>
                  <a:schemeClr val="tx1"/>
                </a:solidFill>
                <a:effectLst/>
                <a:latin typeface="Fira Sans" panose="020B0503050000020004" pitchFamily="34" charset="0"/>
              </a:rPr>
              <a:t> &lt; 0</a:t>
            </a:r>
            <a:endParaRPr lang="en-DE" dirty="0">
              <a:solidFill>
                <a:schemeClr val="tx1"/>
              </a:solidFill>
              <a:latin typeface="Fira Sans" panose="020B0503050000020004" pitchFamily="34" charset="0"/>
            </a:endParaRPr>
          </a:p>
        </p:txBody>
      </p:sp>
      <p:sp>
        <p:nvSpPr>
          <p:cNvPr id="5" name="TextBox 4">
            <a:extLst>
              <a:ext uri="{FF2B5EF4-FFF2-40B4-BE49-F238E27FC236}">
                <a16:creationId xmlns:a16="http://schemas.microsoft.com/office/drawing/2014/main" id="{8BB0CCD8-C3C7-0EAB-A9DD-2B4D6A36B348}"/>
              </a:ext>
            </a:extLst>
          </p:cNvPr>
          <p:cNvSpPr txBox="1"/>
          <p:nvPr/>
        </p:nvSpPr>
        <p:spPr>
          <a:xfrm>
            <a:off x="7159234" y="920230"/>
            <a:ext cx="540533" cy="307777"/>
          </a:xfrm>
          <a:prstGeom prst="rect">
            <a:avLst/>
          </a:prstGeom>
          <a:solidFill>
            <a:srgbClr val="FFFFFF">
              <a:alpha val="80000"/>
            </a:srgbClr>
          </a:solidFill>
          <a:ln>
            <a:noFill/>
          </a:ln>
        </p:spPr>
        <p:txBody>
          <a:bodyPr wrap="none" rtlCol="0">
            <a:spAutoFit/>
          </a:bodyPr>
          <a:lstStyle/>
          <a:p>
            <a:r>
              <a:rPr lang="el-GR" b="0" i="0" dirty="0">
                <a:solidFill>
                  <a:schemeClr val="tx1"/>
                </a:solidFill>
                <a:effectLst/>
                <a:latin typeface="Arial" panose="020B0604020202020204" pitchFamily="34" charset="0"/>
              </a:rPr>
              <a:t>τ</a:t>
            </a:r>
            <a:r>
              <a:rPr lang="en-US" b="0" i="0" dirty="0">
                <a:solidFill>
                  <a:schemeClr val="tx1"/>
                </a:solidFill>
                <a:effectLst/>
                <a:latin typeface="Fira Sans" panose="020B0503050000020004" pitchFamily="34" charset="0"/>
              </a:rPr>
              <a:t> &gt; 0</a:t>
            </a:r>
            <a:endParaRPr lang="en-DE" dirty="0">
              <a:solidFill>
                <a:schemeClr val="tx1"/>
              </a:solidFill>
              <a:latin typeface="Fira Sans" panose="020B0503050000020004" pitchFamily="34" charset="0"/>
            </a:endParaRPr>
          </a:p>
        </p:txBody>
      </p:sp>
      <p:cxnSp>
        <p:nvCxnSpPr>
          <p:cNvPr id="9" name="Straight Connector 8">
            <a:extLst>
              <a:ext uri="{FF2B5EF4-FFF2-40B4-BE49-F238E27FC236}">
                <a16:creationId xmlns:a16="http://schemas.microsoft.com/office/drawing/2014/main" id="{8451A83C-9A8D-33FC-64EC-343F199FCF68}"/>
              </a:ext>
            </a:extLst>
          </p:cNvPr>
          <p:cNvCxnSpPr>
            <a:cxnSpLocks/>
          </p:cNvCxnSpPr>
          <p:nvPr/>
        </p:nvCxnSpPr>
        <p:spPr>
          <a:xfrm>
            <a:off x="6934542" y="764323"/>
            <a:ext cx="0" cy="2004277"/>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chopper_label" descr="A black background with a black square&#10;&#10;Description automatically generated with medium confidence">
            <a:extLst>
              <a:ext uri="{FF2B5EF4-FFF2-40B4-BE49-F238E27FC236}">
                <a16:creationId xmlns:a16="http://schemas.microsoft.com/office/drawing/2014/main" id="{F52C0306-D388-F25C-3CD1-E49DBD57E419}"/>
              </a:ext>
            </a:extLst>
          </p:cNvPr>
          <p:cNvPicPr>
            <a:picLocks noChangeAspect="1"/>
          </p:cNvPicPr>
          <p:nvPr/>
        </p:nvPicPr>
        <p:blipFill>
          <a:blip r:embed="rId25"/>
          <a:stretch>
            <a:fillRect/>
          </a:stretch>
        </p:blipFill>
        <p:spPr>
          <a:xfrm>
            <a:off x="4035996" y="3424588"/>
            <a:ext cx="471497" cy="278612"/>
          </a:xfrm>
          <a:prstGeom prst="rect">
            <a:avLst/>
          </a:prstGeom>
        </p:spPr>
      </p:pic>
      <p:pic>
        <p:nvPicPr>
          <p:cNvPr id="20" name="blue_W_pulse_2" descr="A blue triangle shaped object&#10;&#10;Description automatically generated">
            <a:extLst>
              <a:ext uri="{FF2B5EF4-FFF2-40B4-BE49-F238E27FC236}">
                <a16:creationId xmlns:a16="http://schemas.microsoft.com/office/drawing/2014/main" id="{27FBFC57-4006-978D-9383-BD15C410EE86}"/>
              </a:ext>
            </a:extLst>
          </p:cNvPr>
          <p:cNvPicPr>
            <a:picLocks noChangeAspect="1"/>
          </p:cNvPicPr>
          <p:nvPr/>
        </p:nvPicPr>
        <p:blipFill>
          <a:blip r:embed="rId21"/>
          <a:stretch>
            <a:fillRect/>
          </a:stretch>
        </p:blipFill>
        <p:spPr>
          <a:xfrm>
            <a:off x="813577" y="2710620"/>
            <a:ext cx="428634" cy="514361"/>
          </a:xfrm>
          <a:prstGeom prst="rect">
            <a:avLst/>
          </a:prstGeom>
        </p:spPr>
      </p:pic>
      <p:pic>
        <p:nvPicPr>
          <p:cNvPr id="22" name="red_W_pulse_2" descr="A red triangle with black background&#10;&#10;Description automatically generated">
            <a:extLst>
              <a:ext uri="{FF2B5EF4-FFF2-40B4-BE49-F238E27FC236}">
                <a16:creationId xmlns:a16="http://schemas.microsoft.com/office/drawing/2014/main" id="{CBBA3770-224D-71E5-ED3C-88B5B4907D68}"/>
              </a:ext>
            </a:extLst>
          </p:cNvPr>
          <p:cNvPicPr>
            <a:picLocks noChangeAspect="1"/>
          </p:cNvPicPr>
          <p:nvPr/>
        </p:nvPicPr>
        <p:blipFill>
          <a:blip r:embed="rId22"/>
          <a:stretch>
            <a:fillRect/>
          </a:stretch>
        </p:blipFill>
        <p:spPr>
          <a:xfrm>
            <a:off x="798279" y="1553632"/>
            <a:ext cx="415700" cy="415700"/>
          </a:xfrm>
          <a:prstGeom prst="rect">
            <a:avLst/>
          </a:prstGeom>
        </p:spPr>
      </p:pic>
      <p:sp>
        <p:nvSpPr>
          <p:cNvPr id="49" name="Google Shape;47;p6">
            <a:extLst>
              <a:ext uri="{FF2B5EF4-FFF2-40B4-BE49-F238E27FC236}">
                <a16:creationId xmlns:a16="http://schemas.microsoft.com/office/drawing/2014/main" id="{9DFD15CE-3671-3570-F3E2-B0523B502394}"/>
              </a:ext>
            </a:extLst>
          </p:cNvPr>
          <p:cNvSpPr txBox="1"/>
          <p:nvPr/>
        </p:nvSpPr>
        <p:spPr>
          <a:xfrm>
            <a:off x="24230" y="3752561"/>
            <a:ext cx="5956990" cy="1646574"/>
          </a:xfrm>
          <a:prstGeom prst="rect">
            <a:avLst/>
          </a:prstGeom>
          <a:noFill/>
          <a:ln>
            <a:noFill/>
          </a:ln>
        </p:spPr>
        <p:txBody>
          <a:bodyPr spcFirstLastPara="1" wrap="square" lIns="91425" tIns="91425" rIns="91425" bIns="91425" anchor="t" anchorCtr="0">
            <a:spAutoFit/>
          </a:bodyPr>
          <a:lstStyle/>
          <a:p>
            <a:pPr marL="457200" lvl="0" indent="-349250" algn="l" rtl="0">
              <a:spcBef>
                <a:spcPts val="640"/>
              </a:spcBef>
              <a:spcAft>
                <a:spcPts val="0"/>
              </a:spcAft>
              <a:buClr>
                <a:schemeClr val="dk1"/>
              </a:buClr>
              <a:buSzPts val="1900"/>
              <a:buChar char="•"/>
            </a:pPr>
            <a:r>
              <a:rPr lang="en-US" sz="1800" dirty="0">
                <a:solidFill>
                  <a:schemeClr val="dk1"/>
                </a:solidFill>
                <a:latin typeface="Fira Sans Medium"/>
                <a:ea typeface="Fira Sans Medium"/>
                <a:cs typeface="Fira Sans Medium"/>
                <a:sym typeface="Fira Sans Medium"/>
              </a:rPr>
              <a:t>Detection features</a:t>
            </a:r>
          </a:p>
          <a:p>
            <a:pPr marL="914400" lvl="1" indent="-323850" algn="l" rtl="0">
              <a:spcBef>
                <a:spcPts val="0"/>
              </a:spcBef>
              <a:spcAft>
                <a:spcPts val="0"/>
              </a:spcAft>
              <a:buClr>
                <a:schemeClr val="dk1"/>
              </a:buClr>
              <a:buSzPts val="1500"/>
              <a:buChar char="–"/>
            </a:pPr>
            <a:r>
              <a:rPr lang="en-US" dirty="0">
                <a:solidFill>
                  <a:schemeClr val="dk1"/>
                </a:solidFill>
                <a:latin typeface="Fira Sans Light"/>
                <a:ea typeface="Fira Sans Light"/>
                <a:cs typeface="Fira Sans Light"/>
                <a:sym typeface="Fira Sans Light"/>
              </a:rPr>
              <a:t>Synchronized acquisition of each separate soft X-ray pulse</a:t>
            </a:r>
          </a:p>
          <a:p>
            <a:pPr marL="914400" lvl="1" indent="-323850" algn="l" rtl="0">
              <a:spcBef>
                <a:spcPts val="0"/>
              </a:spcBef>
              <a:spcAft>
                <a:spcPts val="0"/>
              </a:spcAft>
              <a:buClr>
                <a:schemeClr val="dk1"/>
              </a:buClr>
              <a:buSzPts val="1500"/>
              <a:buChar char="–"/>
            </a:pPr>
            <a:r>
              <a:rPr lang="en-US" dirty="0">
                <a:solidFill>
                  <a:schemeClr val="dk1"/>
                </a:solidFill>
                <a:latin typeface="Fira Sans Light"/>
                <a:ea typeface="Fira Sans Light"/>
                <a:cs typeface="Fira Sans Light"/>
                <a:sym typeface="Fira Sans Light"/>
              </a:rPr>
              <a:t>Single photon counting for each acquired frame</a:t>
            </a:r>
          </a:p>
          <a:p>
            <a:pPr marL="914400" lvl="1" indent="-323850" algn="l" rtl="0">
              <a:spcBef>
                <a:spcPts val="0"/>
              </a:spcBef>
              <a:spcAft>
                <a:spcPts val="0"/>
              </a:spcAft>
              <a:buClr>
                <a:schemeClr val="dk1"/>
              </a:buClr>
              <a:buSzPts val="1500"/>
              <a:buChar char="–"/>
            </a:pPr>
            <a:endParaRPr lang="en-US" dirty="0">
              <a:solidFill>
                <a:schemeClr val="dk1"/>
              </a:solidFill>
              <a:latin typeface="Fira Sans Light"/>
              <a:ea typeface="Fira Sans Light"/>
              <a:cs typeface="Fira Sans Light"/>
              <a:sym typeface="Fira Sans Light"/>
            </a:endParaRPr>
          </a:p>
          <a:p>
            <a:pPr marL="914400" lvl="1" indent="-323850" algn="l" rtl="0">
              <a:spcBef>
                <a:spcPts val="0"/>
              </a:spcBef>
              <a:spcAft>
                <a:spcPts val="0"/>
              </a:spcAft>
              <a:buClr>
                <a:schemeClr val="dk1"/>
              </a:buClr>
              <a:buSzPts val="1500"/>
              <a:buChar char="–"/>
            </a:pPr>
            <a:endParaRPr lang="en-US" sz="1500" dirty="0">
              <a:solidFill>
                <a:schemeClr val="dk1"/>
              </a:solidFill>
              <a:latin typeface="Fira Sans Light"/>
              <a:ea typeface="Fira Sans Light"/>
              <a:cs typeface="Fira Sans Light"/>
              <a:sym typeface="Fira Sans Light"/>
            </a:endParaRPr>
          </a:p>
          <a:p>
            <a:pPr marL="914400" lvl="1" indent="-323850" algn="l" rtl="0">
              <a:spcBef>
                <a:spcPts val="0"/>
              </a:spcBef>
              <a:spcAft>
                <a:spcPts val="0"/>
              </a:spcAft>
              <a:buClr>
                <a:schemeClr val="dk1"/>
              </a:buClr>
              <a:buSzPts val="1500"/>
              <a:buChar char="–"/>
            </a:pPr>
            <a:endParaRPr lang="en-US" sz="1500" dirty="0">
              <a:solidFill>
                <a:schemeClr val="dk1"/>
              </a:solidFill>
              <a:latin typeface="Fira Sans Light"/>
              <a:ea typeface="Fira Sans Light"/>
              <a:cs typeface="Fira Sans Light"/>
              <a:sym typeface="Fira Sans Light"/>
            </a:endParaRPr>
          </a:p>
        </p:txBody>
      </p:sp>
      <p:grpSp>
        <p:nvGrpSpPr>
          <p:cNvPr id="62" name="scatterring_vector">
            <a:extLst>
              <a:ext uri="{FF2B5EF4-FFF2-40B4-BE49-F238E27FC236}">
                <a16:creationId xmlns:a16="http://schemas.microsoft.com/office/drawing/2014/main" id="{8C7AA0B9-2B07-9C50-3AE9-7129BA9C1AD5}"/>
              </a:ext>
            </a:extLst>
          </p:cNvPr>
          <p:cNvGrpSpPr/>
          <p:nvPr/>
        </p:nvGrpSpPr>
        <p:grpSpPr>
          <a:xfrm>
            <a:off x="6535139" y="1361693"/>
            <a:ext cx="770232" cy="770232"/>
            <a:chOff x="6535139" y="1361693"/>
            <a:chExt cx="770232" cy="770232"/>
          </a:xfrm>
        </p:grpSpPr>
        <p:sp>
          <p:nvSpPr>
            <p:cNvPr id="51" name="Arc 50">
              <a:extLst>
                <a:ext uri="{FF2B5EF4-FFF2-40B4-BE49-F238E27FC236}">
                  <a16:creationId xmlns:a16="http://schemas.microsoft.com/office/drawing/2014/main" id="{464C06FD-68B9-DCA4-2117-9577783CE1B1}"/>
                </a:ext>
              </a:extLst>
            </p:cNvPr>
            <p:cNvSpPr/>
            <p:nvPr/>
          </p:nvSpPr>
          <p:spPr>
            <a:xfrm>
              <a:off x="6608465" y="1417667"/>
              <a:ext cx="684000" cy="684000"/>
            </a:xfrm>
            <a:prstGeom prst="arc">
              <a:avLst>
                <a:gd name="adj1" fmla="val 16032475"/>
                <a:gd name="adj2" fmla="val 5537519"/>
              </a:avLst>
            </a:prstGeom>
            <a:ln w="19050">
              <a:solidFill>
                <a:srgbClr val="D9353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57" name="Arc 56">
              <a:extLst>
                <a:ext uri="{FF2B5EF4-FFF2-40B4-BE49-F238E27FC236}">
                  <a16:creationId xmlns:a16="http://schemas.microsoft.com/office/drawing/2014/main" id="{EFC8E56F-C979-876E-D2C5-4BC6EB544B59}"/>
                </a:ext>
              </a:extLst>
            </p:cNvPr>
            <p:cNvSpPr>
              <a:spLocks noChangeAspect="1"/>
            </p:cNvSpPr>
            <p:nvPr/>
          </p:nvSpPr>
          <p:spPr>
            <a:xfrm rot="10800000">
              <a:off x="6535139" y="1361693"/>
              <a:ext cx="770232" cy="770232"/>
            </a:xfrm>
            <a:prstGeom prst="arc">
              <a:avLst>
                <a:gd name="adj1" fmla="val 16032475"/>
                <a:gd name="adj2" fmla="val 5537519"/>
              </a:avLst>
            </a:prstGeom>
            <a:ln w="19050">
              <a:solidFill>
                <a:srgbClr val="41414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cxnSp>
          <p:nvCxnSpPr>
            <p:cNvPr id="60" name="Straight Arrow Connector 59">
              <a:extLst>
                <a:ext uri="{FF2B5EF4-FFF2-40B4-BE49-F238E27FC236}">
                  <a16:creationId xmlns:a16="http://schemas.microsoft.com/office/drawing/2014/main" id="{6245FD1A-FED4-61B1-C60D-B116D9C7A00A}"/>
                </a:ext>
              </a:extLst>
            </p:cNvPr>
            <p:cNvCxnSpPr/>
            <p:nvPr/>
          </p:nvCxnSpPr>
          <p:spPr>
            <a:xfrm flipH="1" flipV="1">
              <a:off x="6608465" y="1532023"/>
              <a:ext cx="326077" cy="21269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 name="spectrum_with_title">
            <a:extLst>
              <a:ext uri="{FF2B5EF4-FFF2-40B4-BE49-F238E27FC236}">
                <a16:creationId xmlns:a16="http://schemas.microsoft.com/office/drawing/2014/main" id="{D510BD92-28DE-EC08-68AF-73952E9026B2}"/>
              </a:ext>
            </a:extLst>
          </p:cNvPr>
          <p:cNvGrpSpPr/>
          <p:nvPr/>
        </p:nvGrpSpPr>
        <p:grpSpPr>
          <a:xfrm>
            <a:off x="1266499" y="1282361"/>
            <a:ext cx="3886200" cy="2581870"/>
            <a:chOff x="1451297" y="1273864"/>
            <a:chExt cx="3886200" cy="2581870"/>
          </a:xfrm>
        </p:grpSpPr>
        <p:pic>
          <p:nvPicPr>
            <p:cNvPr id="41" name="xps_spectrum" descr="A graph showing the power of electricity&#10;&#10;Description automatically generated with medium confidence">
              <a:extLst>
                <a:ext uri="{FF2B5EF4-FFF2-40B4-BE49-F238E27FC236}">
                  <a16:creationId xmlns:a16="http://schemas.microsoft.com/office/drawing/2014/main" id="{2F9CB9E0-8C97-9C22-6912-3206F253630A}"/>
                </a:ext>
              </a:extLst>
            </p:cNvPr>
            <p:cNvPicPr>
              <a:picLocks noChangeAspect="1"/>
            </p:cNvPicPr>
            <p:nvPr/>
          </p:nvPicPr>
          <p:blipFill>
            <a:blip r:embed="rId26"/>
            <a:stretch>
              <a:fillRect/>
            </a:stretch>
          </p:blipFill>
          <p:spPr>
            <a:xfrm>
              <a:off x="1451297" y="1442734"/>
              <a:ext cx="3886200" cy="2413000"/>
            </a:xfrm>
            <a:prstGeom prst="rect">
              <a:avLst/>
            </a:prstGeom>
          </p:spPr>
        </p:pic>
        <p:sp>
          <p:nvSpPr>
            <p:cNvPr id="63" name="TextBox 62">
              <a:extLst>
                <a:ext uri="{FF2B5EF4-FFF2-40B4-BE49-F238E27FC236}">
                  <a16:creationId xmlns:a16="http://schemas.microsoft.com/office/drawing/2014/main" id="{E9C0737E-E906-917A-35FD-7FFD335F18EB}"/>
                </a:ext>
              </a:extLst>
            </p:cNvPr>
            <p:cNvSpPr txBox="1"/>
            <p:nvPr/>
          </p:nvSpPr>
          <p:spPr>
            <a:xfrm>
              <a:off x="1798180" y="1273864"/>
              <a:ext cx="2403222" cy="307777"/>
            </a:xfrm>
            <a:prstGeom prst="rect">
              <a:avLst/>
            </a:prstGeom>
            <a:noFill/>
          </p:spPr>
          <p:txBody>
            <a:bodyPr wrap="none" rtlCol="0">
              <a:spAutoFit/>
            </a:bodyPr>
            <a:lstStyle/>
            <a:p>
              <a:r>
                <a:rPr lang="en-DE" dirty="0">
                  <a:latin typeface="Fira Sans Light" panose="020B0403050000020004" pitchFamily="34" charset="0"/>
                </a:rPr>
                <a:t>Calibrated source spectrum</a:t>
              </a:r>
            </a:p>
          </p:txBody>
        </p:sp>
      </p:grpSp>
      <mc:AlternateContent xmlns:mc="http://schemas.openxmlformats.org/markup-compatibility/2006">
        <mc:Choice xmlns:am3d="http://schemas.microsoft.com/office/drawing/2017/model3d" Requires="am3d">
          <p:graphicFrame>
            <p:nvGraphicFramePr>
              <p:cNvPr id="10" name="cylinder">
                <a:extLst>
                  <a:ext uri="{FF2B5EF4-FFF2-40B4-BE49-F238E27FC236}">
                    <a16:creationId xmlns:a16="http://schemas.microsoft.com/office/drawing/2014/main" id="{36F039AE-ED78-D7D2-DD58-C9786F7466B1}"/>
                  </a:ext>
                </a:extLst>
              </p:cNvPr>
              <p:cNvGraphicFramePr>
                <a:graphicFrameLocks noChangeAspect="1"/>
              </p:cNvGraphicFramePr>
              <p:nvPr>
                <p:extLst>
                  <p:ext uri="{D42A27DB-BD31-4B8C-83A1-F6EECF244321}">
                    <p14:modId xmlns:p14="http://schemas.microsoft.com/office/powerpoint/2010/main" val="151474403"/>
                  </p:ext>
                </p:extLst>
              </p:nvPr>
            </p:nvGraphicFramePr>
            <p:xfrm>
              <a:off x="135013" y="2594397"/>
              <a:ext cx="1210225" cy="1218342"/>
            </p:xfrm>
            <a:graphic>
              <a:graphicData uri="http://schemas.microsoft.com/office/drawing/2017/model3d">
                <am3d:model3d r:embed="rId27">
                  <am3d:spPr>
                    <a:xfrm>
                      <a:off x="0" y="0"/>
                      <a:ext cx="1210225" cy="1218342"/>
                    </a:xfrm>
                    <a:prstGeom prst="rect">
                      <a:avLst/>
                    </a:prstGeom>
                  </am3d:spPr>
                  <am3d:camera>
                    <am3d:pos x="0" y="0" z="80851409"/>
                    <am3d:up dx="0" dy="36000000" dz="0"/>
                    <am3d:lookAt x="0" y="0" z="0"/>
                    <am3d:perspective fov="2700000"/>
                  </am3d:camera>
                  <am3d:trans>
                    <am3d:meterPerModelUnit n="9999999" d="1000000"/>
                    <am3d:preTrans dx="0" dy="0" dz="0"/>
                    <am3d:scale>
                      <am3d:sx n="1000000" d="1000000"/>
                      <am3d:sy n="1000000" d="1000000"/>
                      <am3d:sz n="1000000" d="1000000"/>
                    </am3d:scale>
                    <am3d:rot ax="-4020271" ay="-1088786" az="2176394"/>
                    <am3d:postTrans dx="0" dy="0" dz="0"/>
                  </am3d:trans>
                  <am3d:raster rName="Office3DRenderer" rVer="16.0.8326">
                    <am3d:blip r:embed="rId28"/>
                  </am3d:raster>
                  <am3d:extLst>
                    <a:ext uri="{9A65AA19-BECB-4387-8358-8AD5134E1D82}">
                      <a3danim:embedAnim xmlns:a3danim="http://schemas.microsoft.com/office/drawing/2018/animation/model3d" animId="0">
                        <a3danim:animPr length="3000" count="indefinite"/>
                      </a3danim:embedAnim>
                    </a:ext>
                    <a:ext uri="{E9DE012E-A134-456F-84FE-255F9AAD75C6}">
                      <a3danim:posterFrame xmlns:a3danim="http://schemas.microsoft.com/office/drawing/2018/animation/model3d" animId="0"/>
                    </a:ext>
                  </am3d:extLst>
                  <am3d:objViewport viewportSz="12752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cylinder">
                <a:extLst>
                  <a:ext uri="{FF2B5EF4-FFF2-40B4-BE49-F238E27FC236}">
                    <a16:creationId xmlns:a16="http://schemas.microsoft.com/office/drawing/2014/main" id="{36F039AE-ED78-D7D2-DD58-C9786F7466B1}"/>
                  </a:ext>
                </a:extLst>
              </p:cNvPr>
              <p:cNvPicPr>
                <a:picLocks noGrp="1" noRot="1" noChangeAspect="1" noMove="1" noResize="1" noEditPoints="1" noAdjustHandles="1" noChangeArrowheads="1" noChangeShapeType="1" noCrop="1"/>
              </p:cNvPicPr>
              <p:nvPr/>
            </p:nvPicPr>
            <p:blipFill>
              <a:blip r:embed="rId28"/>
              <a:stretch>
                <a:fillRect/>
              </a:stretch>
            </p:blipFill>
            <p:spPr>
              <a:xfrm>
                <a:off x="135013" y="2594397"/>
                <a:ext cx="1210225" cy="1218342"/>
              </a:xfrm>
              <a:prstGeom prst="rect">
                <a:avLst/>
              </a:prstGeom>
            </p:spPr>
          </p:pic>
        </mc:Fallback>
      </mc:AlternateContent>
      <p:sp>
        <p:nvSpPr>
          <p:cNvPr id="8" name="SL1">
            <a:extLst>
              <a:ext uri="{FF2B5EF4-FFF2-40B4-BE49-F238E27FC236}">
                <a16:creationId xmlns:a16="http://schemas.microsoft.com/office/drawing/2014/main" id="{A19D322B-50A7-5419-6A83-A29A0AB0DA6B}"/>
              </a:ext>
            </a:extLst>
          </p:cNvPr>
          <p:cNvSpPr txBox="1"/>
          <p:nvPr/>
        </p:nvSpPr>
        <p:spPr>
          <a:xfrm>
            <a:off x="7159234" y="3317068"/>
            <a:ext cx="322524" cy="261610"/>
          </a:xfrm>
          <a:prstGeom prst="rect">
            <a:avLst/>
          </a:prstGeom>
          <a:noFill/>
        </p:spPr>
        <p:txBody>
          <a:bodyPr wrap="none" rtlCol="0">
            <a:spAutoFit/>
          </a:bodyPr>
          <a:lstStyle/>
          <a:p>
            <a:r>
              <a:rPr lang="en-DE" sz="1100" dirty="0">
                <a:latin typeface="Fira Sans" panose="020B0503050000020004" pitchFamily="34" charset="0"/>
              </a:rPr>
              <a:t>1</a:t>
            </a:r>
            <a:r>
              <a:rPr lang="en-DE" sz="1100" baseline="30000" dirty="0">
                <a:latin typeface="Fira Sans" panose="020B0503050000020004" pitchFamily="34" charset="0"/>
              </a:rPr>
              <a:t>st</a:t>
            </a:r>
          </a:p>
        </p:txBody>
      </p:sp>
      <p:sp>
        <p:nvSpPr>
          <p:cNvPr id="12" name="TextBox 16">
            <a:extLst>
              <a:ext uri="{FF2B5EF4-FFF2-40B4-BE49-F238E27FC236}">
                <a16:creationId xmlns:a16="http://schemas.microsoft.com/office/drawing/2014/main" id="{E561BEDF-C8C2-F395-A5B2-7199FC365E2C}"/>
              </a:ext>
            </a:extLst>
          </p:cNvPr>
          <p:cNvSpPr txBox="1"/>
          <p:nvPr/>
        </p:nvSpPr>
        <p:spPr>
          <a:xfrm>
            <a:off x="24230" y="4680180"/>
            <a:ext cx="6179897" cy="307777"/>
          </a:xfrm>
          <a:prstGeom prst="rect">
            <a:avLst/>
          </a:prstGeom>
          <a:noFill/>
        </p:spPr>
        <p:txBody>
          <a:bodyPr wrap="none" rtlCol="0">
            <a:spAutoFit/>
          </a:bodyPr>
          <a:lstStyle/>
          <a:p>
            <a:r>
              <a:rPr lang="en-US" sz="700" dirty="0">
                <a:solidFill>
                  <a:schemeClr val="tx1">
                    <a:lumMod val="50000"/>
                    <a:lumOff val="50000"/>
                  </a:schemeClr>
                </a:solidFill>
                <a:latin typeface="Fira Sans" panose="020B0503050000020004" pitchFamily="34" charset="0"/>
              </a:rPr>
              <a:t>M. Borchert et al, V</a:t>
            </a:r>
            <a:r>
              <a:rPr lang="en-GB" sz="700" b="0" i="0" dirty="0" err="1">
                <a:solidFill>
                  <a:schemeClr val="tx1">
                    <a:lumMod val="50000"/>
                    <a:lumOff val="50000"/>
                  </a:schemeClr>
                </a:solidFill>
                <a:effectLst/>
                <a:latin typeface="Fira Sans" panose="020B0503050000020004" pitchFamily="34" charset="0"/>
              </a:rPr>
              <a:t>ersatile</a:t>
            </a:r>
            <a:r>
              <a:rPr lang="en-GB" sz="700" b="0" i="0" dirty="0">
                <a:solidFill>
                  <a:schemeClr val="tx1">
                    <a:lumMod val="50000"/>
                    <a:lumOff val="50000"/>
                  </a:schemeClr>
                </a:solidFill>
                <a:effectLst/>
                <a:latin typeface="Fira Sans" panose="020B0503050000020004" pitchFamily="34" charset="0"/>
              </a:rPr>
              <a:t> tabletop setup for picosecond time-resolved resonant soft-x-ray scattering. </a:t>
            </a:r>
            <a:r>
              <a:rPr lang="en-GB" sz="700" b="0" i="1" dirty="0">
                <a:solidFill>
                  <a:schemeClr val="tx1">
                    <a:lumMod val="50000"/>
                    <a:lumOff val="50000"/>
                  </a:schemeClr>
                </a:solidFill>
                <a:effectLst/>
                <a:latin typeface="Fira Sans" panose="020B0503050000020004" pitchFamily="34" charset="0"/>
              </a:rPr>
              <a:t>Rev. Sci. </a:t>
            </a:r>
            <a:r>
              <a:rPr lang="en-GB" sz="700" b="0" i="1" dirty="0" err="1">
                <a:solidFill>
                  <a:schemeClr val="tx1">
                    <a:lumMod val="50000"/>
                    <a:lumOff val="50000"/>
                  </a:schemeClr>
                </a:solidFill>
                <a:effectLst/>
                <a:latin typeface="Fira Sans" panose="020B0503050000020004" pitchFamily="34" charset="0"/>
              </a:rPr>
              <a:t>Instrum</a:t>
            </a:r>
            <a:r>
              <a:rPr lang="en-GB" sz="700" b="0" i="1" dirty="0">
                <a:solidFill>
                  <a:schemeClr val="tx1">
                    <a:lumMod val="50000"/>
                    <a:lumOff val="50000"/>
                  </a:schemeClr>
                </a:solidFill>
                <a:effectLst/>
                <a:latin typeface="Fira Sans" panose="020B0503050000020004" pitchFamily="34" charset="0"/>
              </a:rPr>
              <a:t>.</a:t>
            </a:r>
            <a:r>
              <a:rPr lang="en-GB" sz="700" b="0" i="0" dirty="0">
                <a:solidFill>
                  <a:schemeClr val="tx1">
                    <a:lumMod val="50000"/>
                    <a:lumOff val="50000"/>
                  </a:schemeClr>
                </a:solidFill>
                <a:effectLst/>
                <a:latin typeface="Fira Sans" panose="020B0503050000020004" pitchFamily="34" charset="0"/>
              </a:rPr>
              <a:t> 1 June 2023; 94 (6): 063102.</a:t>
            </a:r>
          </a:p>
          <a:p>
            <a:r>
              <a:rPr lang="en-US" sz="700" dirty="0">
                <a:solidFill>
                  <a:schemeClr val="tx1">
                    <a:lumMod val="50000"/>
                    <a:lumOff val="50000"/>
                  </a:schemeClr>
                </a:solidFill>
                <a:latin typeface="Fira Sans" panose="020B0503050000020004" pitchFamily="34" charset="0"/>
              </a:rPr>
              <a:t>M. Borchert et al, XMCD spectroscopy at the Fe L edges with a picosecond laser-driven plasma source, Optica 10, 450-455 (2023)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1000" fill="hold"/>
                                        <p:tgtEl>
                                          <p:spTgt spid="64"/>
                                        </p:tgtEl>
                                      </p:cBhvr>
                                      <p:by x="50000" y="50000"/>
                                    </p:animScale>
                                  </p:childTnLst>
                                </p:cTn>
                              </p:par>
                              <p:par>
                                <p:cTn id="11" presetID="42" presetClass="path" presetSubtype="0" fill="hold" nodeType="withEffect">
                                  <p:stCondLst>
                                    <p:cond delay="0"/>
                                  </p:stCondLst>
                                  <p:childTnLst>
                                    <p:animMotion origin="layout" path="M -1.66667E-6 1.35802E-6 L -0.08663 -0.20247 " pathEditMode="relative" rAng="0" ptsTypes="AA">
                                      <p:cBhvr>
                                        <p:cTn id="12" dur="1000" fill="hold"/>
                                        <p:tgtEl>
                                          <p:spTgt spid="64"/>
                                        </p:tgtEl>
                                        <p:attrNameLst>
                                          <p:attrName>ppt_x</p:attrName>
                                          <p:attrName>ppt_y</p:attrName>
                                        </p:attrNameLst>
                                      </p:cBhvr>
                                      <p:rCtr x="-4340" y="-10123"/>
                                    </p:animMotion>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4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84"/>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par>
                                <p:cTn id="38" presetID="1" presetClass="mediacall" presetSubtype="0" fill="hold" nodeType="withEffect">
                                  <p:stCondLst>
                                    <p:cond delay="0"/>
                                  </p:stCondLst>
                                  <p:childTnLst>
                                    <p:cmd type="call" cmd="playFrom(0.0)">
                                      <p:cBhvr>
                                        <p:cTn id="39" dur="16167" fill="hold"/>
                                        <p:tgtEl>
                                          <p:spTgt spid="23"/>
                                        </p:tgtEl>
                                      </p:cBhvr>
                                    </p:cmd>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76"/>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23"/>
                                        </p:tgtEl>
                                        <p:attrNameLst>
                                          <p:attrName>style.visibility</p:attrName>
                                        </p:attrNameLst>
                                      </p:cBhvr>
                                      <p:to>
                                        <p:strVal val="hidden"/>
                                      </p:to>
                                    </p:set>
                                    <p:cmd type="call" cmd="stop">
                                      <p:cBhvr>
                                        <p:cTn id="46" dur="1">
                                          <p:stCondLst>
                                            <p:cond delay="0"/>
                                          </p:stCondLst>
                                        </p:cTn>
                                        <p:tgtEl>
                                          <p:spTgt spid="23"/>
                                        </p:tgtEl>
                                      </p:cBhvr>
                                    </p:cmd>
                                  </p:childTnLst>
                                </p:cTn>
                              </p:par>
                              <p:par>
                                <p:cTn id="47" presetID="1" presetClass="entr" presetSubtype="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0" presetClass="emph" presetSubtype="1" repeatCount="indefinite" fill="hold" nodeType="clickEffect">
                                  <p:stCondLst>
                                    <p:cond delay="1000"/>
                                  </p:stCondLst>
                                  <p:childTnLst>
                                    <p:anim calcmode="lin" valueType="num">
                                      <p:cBhvr>
                                        <p:cTn id="70" dur="4000" fill="hold"/>
                                        <p:tgtEl>
                                          <p:spTgt spid="76"/>
                                        </p:tgtEl>
                                        <p:attrNameLst>
                                          <p:attrName>embedded1</p:attrName>
                                        </p:attrNameLst>
                                      </p:cBhvr>
                                      <p:tavLst>
                                        <p:tav tm="0">
                                          <p:val>
                                            <p:fltVal val="0"/>
                                          </p:val>
                                        </p:tav>
                                        <p:tav tm="100000">
                                          <p:val>
                                            <p:fltVal val="1"/>
                                          </p:val>
                                        </p:tav>
                                      </p:tavLst>
                                    </p:anim>
                                  </p:childTnLst>
                                </p:cTn>
                              </p:par>
                              <p:par>
                                <p:cTn id="71" presetID="42" presetClass="path" presetSubtype="0" repeatCount="indefinite" fill="hold" nodeType="withEffect">
                                  <p:stCondLst>
                                    <p:cond delay="0"/>
                                  </p:stCondLst>
                                  <p:childTnLst>
                                    <p:animMotion origin="layout" path="M 2.5E-6 -2.09877E-6 L 0.09861 -0.10524 " pathEditMode="relative" rAng="0" ptsTypes="AA">
                                      <p:cBhvr>
                                        <p:cTn id="72" dur="1000" fill="hold"/>
                                        <p:tgtEl>
                                          <p:spTgt spid="67"/>
                                        </p:tgtEl>
                                        <p:attrNameLst>
                                          <p:attrName>ppt_x</p:attrName>
                                          <p:attrName>ppt_y</p:attrName>
                                        </p:attrNameLst>
                                      </p:cBhvr>
                                      <p:rCtr x="4931" y="-5278"/>
                                    </p:animMotion>
                                  </p:childTnLst>
                                </p:cTn>
                              </p:par>
                              <p:par>
                                <p:cTn id="73" presetID="1" presetClass="entr" presetSubtype="0" fill="hold" nodeType="withEffect">
                                  <p:stCondLst>
                                    <p:cond delay="1000"/>
                                  </p:stCondLst>
                                  <p:childTnLst>
                                    <p:set>
                                      <p:cBhvr>
                                        <p:cTn id="74" dur="1" fill="hold">
                                          <p:stCondLst>
                                            <p:cond delay="0"/>
                                          </p:stCondLst>
                                        </p:cTn>
                                        <p:tgtEl>
                                          <p:spTgt spid="7"/>
                                        </p:tgtEl>
                                        <p:attrNameLst>
                                          <p:attrName>style.visibility</p:attrName>
                                        </p:attrNameLst>
                                      </p:cBhvr>
                                      <p:to>
                                        <p:strVal val="visible"/>
                                      </p:to>
                                    </p:set>
                                  </p:childTnLst>
                                </p:cTn>
                              </p:par>
                              <p:par>
                                <p:cTn id="75" presetID="0" presetClass="path" presetSubtype="0" repeatCount="indefinite" fill="hold" nodeType="withEffect">
                                  <p:stCondLst>
                                    <p:cond delay="1000"/>
                                  </p:stCondLst>
                                  <p:childTnLst>
                                    <p:animMotion origin="layout" path="M -0.01371 0.02408 L 0.1632 -0.16759 " pathEditMode="relative" rAng="0" ptsTypes="AA">
                                      <p:cBhvr>
                                        <p:cTn id="76" dur="2000" fill="hold"/>
                                        <p:tgtEl>
                                          <p:spTgt spid="7"/>
                                        </p:tgtEl>
                                        <p:attrNameLst>
                                          <p:attrName>ppt_x</p:attrName>
                                          <p:attrName>ppt_y</p:attrName>
                                        </p:attrNameLst>
                                      </p:cBhvr>
                                      <p:rCtr x="8837" y="-9599"/>
                                    </p:animMotion>
                                  </p:childTnLst>
                                  <p:subTnLst>
                                    <p:set>
                                      <p:cBhvr override="childStyle">
                                        <p:cTn dur="1" fill="hold" display="0" masterRel="sameClick" afterEffect="1">
                                          <p:stCondLst>
                                            <p:cond evt="end" delay="0">
                                              <p:tn val="75"/>
                                            </p:cond>
                                          </p:stCondLst>
                                        </p:cTn>
                                        <p:tgtEl>
                                          <p:spTgt spid="7"/>
                                        </p:tgtEl>
                                        <p:attrNameLst>
                                          <p:attrName>style.visibility</p:attrName>
                                        </p:attrNameLst>
                                      </p:cBhvr>
                                      <p:to>
                                        <p:strVal val="hidden"/>
                                      </p:to>
                                    </p:set>
                                  </p:subTnLst>
                                </p:cTn>
                              </p:par>
                              <p:par>
                                <p:cTn id="77" presetID="1" presetClass="entr" presetSubtype="0" fill="hold" nodeType="withEffect">
                                  <p:stCondLst>
                                    <p:cond delay="2000"/>
                                  </p:stCondLst>
                                  <p:childTnLst>
                                    <p:set>
                                      <p:cBhvr>
                                        <p:cTn id="78" dur="1" fill="hold">
                                          <p:stCondLst>
                                            <p:cond delay="0"/>
                                          </p:stCondLst>
                                        </p:cTn>
                                        <p:tgtEl>
                                          <p:spTgt spid="89"/>
                                        </p:tgtEl>
                                        <p:attrNameLst>
                                          <p:attrName>style.visibility</p:attrName>
                                        </p:attrNameLst>
                                      </p:cBhvr>
                                      <p:to>
                                        <p:strVal val="visible"/>
                                      </p:to>
                                    </p:set>
                                  </p:childTnLst>
                                </p:cTn>
                              </p:par>
                              <p:par>
                                <p:cTn id="79" presetID="42" presetClass="path" presetSubtype="0" repeatCount="indefinite" fill="hold" nodeType="withEffect">
                                  <p:stCondLst>
                                    <p:cond delay="2000"/>
                                  </p:stCondLst>
                                  <p:childTnLst>
                                    <p:animMotion origin="layout" path="M -0.01753 0.01605 L 0.17414 -0.10494 " pathEditMode="relative" rAng="0" ptsTypes="AA">
                                      <p:cBhvr>
                                        <p:cTn id="80" dur="2000" fill="hold"/>
                                        <p:tgtEl>
                                          <p:spTgt spid="89"/>
                                        </p:tgtEl>
                                        <p:attrNameLst>
                                          <p:attrName>ppt_x</p:attrName>
                                          <p:attrName>ppt_y</p:attrName>
                                        </p:attrNameLst>
                                      </p:cBhvr>
                                      <p:rCtr x="9583" y="-6049"/>
                                    </p:animMotion>
                                  </p:childTnLst>
                                </p:cTn>
                              </p:par>
                              <p:par>
                                <p:cTn id="81" presetID="1" presetClass="entr" presetSubtype="0" fill="hold" nodeType="withEffect">
                                  <p:stCondLst>
                                    <p:cond delay="3000"/>
                                  </p:stCondLst>
                                  <p:childTnLst>
                                    <p:set>
                                      <p:cBhvr>
                                        <p:cTn id="82" dur="1" fill="hold">
                                          <p:stCondLst>
                                            <p:cond delay="0"/>
                                          </p:stCondLst>
                                        </p:cTn>
                                        <p:tgtEl>
                                          <p:spTgt spid="6"/>
                                        </p:tgtEl>
                                        <p:attrNameLst>
                                          <p:attrName>style.visibility</p:attrName>
                                        </p:attrNameLst>
                                      </p:cBhvr>
                                      <p:to>
                                        <p:strVal val="visible"/>
                                      </p:to>
                                    </p:set>
                                  </p:childTnLst>
                                </p:cTn>
                              </p:par>
                              <p:par>
                                <p:cTn id="83" presetID="42" presetClass="path" presetSubtype="0" repeatCount="indefinite" fill="hold" nodeType="withEffect">
                                  <p:stCondLst>
                                    <p:cond delay="3000"/>
                                  </p:stCondLst>
                                  <p:childTnLst>
                                    <p:animMotion origin="layout" path="M 0.00086 0.00525 L 0.17257 -0.10494 " pathEditMode="relative" rAng="0" ptsTypes="AA">
                                      <p:cBhvr>
                                        <p:cTn id="84" dur="2000" fill="hold"/>
                                        <p:tgtEl>
                                          <p:spTgt spid="6"/>
                                        </p:tgtEl>
                                        <p:attrNameLst>
                                          <p:attrName>ppt_x</p:attrName>
                                          <p:attrName>ppt_y</p:attrName>
                                        </p:attrNameLst>
                                      </p:cBhvr>
                                      <p:rCtr x="8576" y="-5525"/>
                                    </p:animMotion>
                                  </p:childTnLst>
                                </p:cTn>
                              </p:par>
                              <p:par>
                                <p:cTn id="85" presetID="100" presetClass="emph" presetSubtype="1" repeatCount="indefinite" fill="hold" nodeType="withEffect">
                                  <p:stCondLst>
                                    <p:cond delay="0"/>
                                  </p:stCondLst>
                                  <p:childTnLst>
                                    <p:anim calcmode="lin" valueType="num">
                                      <p:cBhvr>
                                        <p:cTn id="86" dur="3000" fill="hold"/>
                                        <p:tgtEl>
                                          <p:spTgt spid="10"/>
                                        </p:tgtEl>
                                        <p:attrNameLst>
                                          <p:attrName>embedded1</p:attrName>
                                        </p:attrNameLst>
                                      </p:cBhvr>
                                      <p:tavLst>
                                        <p:tav tm="0">
                                          <p:val>
                                            <p:fltVal val="0"/>
                                          </p:val>
                                        </p:tav>
                                        <p:tav tm="100000">
                                          <p:val>
                                            <p:fltVal val="1"/>
                                          </p:val>
                                        </p:tav>
                                      </p:tavLst>
                                    </p:anim>
                                  </p:childTnLst>
                                </p:cTn>
                              </p:par>
                              <p:par>
                                <p:cTn id="87" presetID="42" presetClass="path" presetSubtype="0" repeatCount="indefinite" fill="hold" nodeType="withEffect">
                                  <p:stCondLst>
                                    <p:cond delay="0"/>
                                  </p:stCondLst>
                                  <p:childTnLst>
                                    <p:animMotion origin="layout" path="M 0 0 L 0 0.25 E" pathEditMode="relative" ptsTypes="">
                                      <p:cBhvr>
                                        <p:cTn id="88" dur="2000" fill="hold"/>
                                        <p:tgtEl>
                                          <p:spTgt spid="84"/>
                                        </p:tgtEl>
                                        <p:attrNameLst>
                                          <p:attrName>ppt_x</p:attrName>
                                          <p:attrName>ppt_y</p:attrName>
                                        </p:attrNameLst>
                                      </p:cBhvr>
                                    </p:animMotion>
                                  </p:childTnLst>
                                </p:cTn>
                              </p:par>
                              <p:par>
                                <p:cTn id="89" presetID="1" presetClass="entr" presetSubtype="0" fill="hold" nodeType="withEffect">
                                  <p:stCondLst>
                                    <p:cond delay="1000"/>
                                  </p:stCondLst>
                                  <p:childTnLst>
                                    <p:set>
                                      <p:cBhvr>
                                        <p:cTn id="90" dur="1" fill="hold">
                                          <p:stCondLst>
                                            <p:cond delay="0"/>
                                          </p:stCondLst>
                                        </p:cTn>
                                        <p:tgtEl>
                                          <p:spTgt spid="22"/>
                                        </p:tgtEl>
                                        <p:attrNameLst>
                                          <p:attrName>style.visibility</p:attrName>
                                        </p:attrNameLst>
                                      </p:cBhvr>
                                      <p:to>
                                        <p:strVal val="visible"/>
                                      </p:to>
                                    </p:set>
                                  </p:childTnLst>
                                </p:cTn>
                              </p:par>
                              <p:par>
                                <p:cTn id="91" presetID="42" presetClass="path" presetSubtype="0" repeatCount="indefinite" fill="hold" nodeType="withEffect">
                                  <p:stCondLst>
                                    <p:cond delay="1000"/>
                                  </p:stCondLst>
                                  <p:childTnLst>
                                    <p:animMotion origin="layout" path="M 5.55556E-7 -2.59259E-6 L 5.55556E-7 0.25 " pathEditMode="relative" rAng="0" ptsTypes="AA">
                                      <p:cBhvr>
                                        <p:cTn id="92" dur="2000" fill="hold"/>
                                        <p:tgtEl>
                                          <p:spTgt spid="22"/>
                                        </p:tgtEl>
                                        <p:attrNameLst>
                                          <p:attrName>ppt_x</p:attrName>
                                          <p:attrName>ppt_y</p:attrName>
                                        </p:attrNameLst>
                                      </p:cBhvr>
                                      <p:rCtr x="0" y="12500"/>
                                    </p:animMotion>
                                  </p:childTnLst>
                                </p:cTn>
                              </p:par>
                              <p:par>
                                <p:cTn id="93" presetID="1" presetClass="entr" presetSubtype="0" fill="hold" nodeType="withEffect">
                                  <p:stCondLst>
                                    <p:cond delay="0"/>
                                  </p:stCondLst>
                                  <p:childTnLst>
                                    <p:set>
                                      <p:cBhvr>
                                        <p:cTn id="94" dur="1" fill="hold">
                                          <p:stCondLst>
                                            <p:cond delay="0"/>
                                          </p:stCondLst>
                                        </p:cTn>
                                        <p:tgtEl>
                                          <p:spTgt spid="20"/>
                                        </p:tgtEl>
                                        <p:attrNameLst>
                                          <p:attrName>style.visibility</p:attrName>
                                        </p:attrNameLst>
                                      </p:cBhvr>
                                      <p:to>
                                        <p:strVal val="visible"/>
                                      </p:to>
                                    </p:set>
                                  </p:childTnLst>
                                </p:cTn>
                              </p:par>
                              <p:par>
                                <p:cTn id="95" presetID="42" presetClass="path" presetSubtype="0" repeatCount="indefinite" fill="hold" nodeType="withEffect">
                                  <p:stCondLst>
                                    <p:cond delay="0"/>
                                  </p:stCondLst>
                                  <p:childTnLst>
                                    <p:animMotion origin="layout" path="M -4.16667E-6 1.7284E-6 L 0.2066 -0.10432 " pathEditMode="relative" rAng="0" ptsTypes="AA">
                                      <p:cBhvr>
                                        <p:cTn id="96" dur="2000" fill="hold"/>
                                        <p:tgtEl>
                                          <p:spTgt spid="52"/>
                                        </p:tgtEl>
                                        <p:attrNameLst>
                                          <p:attrName>ppt_x</p:attrName>
                                          <p:attrName>ppt_y</p:attrName>
                                        </p:attrNameLst>
                                      </p:cBhvr>
                                      <p:rCtr x="10330" y="-5216"/>
                                    </p:animMotion>
                                  </p:childTnLst>
                                </p:cTn>
                              </p:par>
                              <p:par>
                                <p:cTn id="97" presetID="1" presetClass="entr" presetSubtype="0" fill="hold" nodeType="withEffect">
                                  <p:stCondLst>
                                    <p:cond delay="1000"/>
                                  </p:stCondLst>
                                  <p:childTnLst>
                                    <p:set>
                                      <p:cBhvr>
                                        <p:cTn id="98" dur="1" fill="hold">
                                          <p:stCondLst>
                                            <p:cond delay="0"/>
                                          </p:stCondLst>
                                        </p:cTn>
                                        <p:tgtEl>
                                          <p:spTgt spid="18"/>
                                        </p:tgtEl>
                                        <p:attrNameLst>
                                          <p:attrName>style.visibility</p:attrName>
                                        </p:attrNameLst>
                                      </p:cBhvr>
                                      <p:to>
                                        <p:strVal val="visible"/>
                                      </p:to>
                                    </p:set>
                                  </p:childTnLst>
                                </p:cTn>
                              </p:par>
                              <p:par>
                                <p:cTn id="99" presetID="42" presetClass="path" presetSubtype="0" repeatCount="indefinite" fill="hold" nodeType="withEffect">
                                  <p:stCondLst>
                                    <p:cond delay="1000"/>
                                  </p:stCondLst>
                                  <p:childTnLst>
                                    <p:animMotion origin="layout" path="M 5E-6 -1.23457E-7 L 0.2066 -0.10432 " pathEditMode="relative" rAng="0" ptsTypes="AA">
                                      <p:cBhvr>
                                        <p:cTn id="100" dur="2000" fill="hold"/>
                                        <p:tgtEl>
                                          <p:spTgt spid="18"/>
                                        </p:tgtEl>
                                        <p:attrNameLst>
                                          <p:attrName>ppt_x</p:attrName>
                                          <p:attrName>ppt_y</p:attrName>
                                        </p:attrNameLst>
                                      </p:cBhvr>
                                      <p:rCtr x="10330" y="-5216"/>
                                    </p:animMotion>
                                  </p:childTnLst>
                                </p:cTn>
                              </p:par>
                              <p:par>
                                <p:cTn id="101" presetID="42" presetClass="path" presetSubtype="0" repeatCount="indefinite" fill="hold" nodeType="withEffect">
                                  <p:stCondLst>
                                    <p:cond delay="0"/>
                                  </p:stCondLst>
                                  <p:childTnLst>
                                    <p:animMotion origin="layout" path="M 3.61111E-6 -1.85185E-6 L 0.10295 0.00432 " pathEditMode="relative" rAng="0" ptsTypes="AA">
                                      <p:cBhvr>
                                        <p:cTn id="102" dur="1000" fill="hold"/>
                                        <p:tgtEl>
                                          <p:spTgt spid="20"/>
                                        </p:tgtEl>
                                        <p:attrNameLst>
                                          <p:attrName>ppt_x</p:attrName>
                                          <p:attrName>ppt_y</p:attrName>
                                        </p:attrNameLst>
                                      </p:cBhvr>
                                      <p:rCtr x="5139" y="216"/>
                                    </p:animMotion>
                                  </p:childTnLst>
                                </p:cTn>
                              </p:par>
                              <p:par>
                                <p:cTn id="103" presetID="42" presetClass="path" presetSubtype="0" repeatCount="indefinite" fill="hold" nodeType="withEffect">
                                  <p:stCondLst>
                                    <p:cond delay="0"/>
                                  </p:stCondLst>
                                  <p:childTnLst>
                                    <p:animMotion origin="layout" path="M -2.77778E-6 2.71605E-6 L 0.10295 0.00432 " pathEditMode="relative" rAng="0" ptsTypes="AA">
                                      <p:cBhvr>
                                        <p:cTn id="104" dur="1000" fill="hold"/>
                                        <p:tgtEl>
                                          <p:spTgt spid="50"/>
                                        </p:tgtEl>
                                        <p:attrNameLst>
                                          <p:attrName>ppt_x</p:attrName>
                                          <p:attrName>ppt_y</p:attrName>
                                        </p:attrNameLst>
                                      </p:cBhvr>
                                      <p:rCtr x="5208" y="93"/>
                                    </p:animMotion>
                                  </p:childTnLst>
                                </p:cTn>
                              </p:par>
                              <p:par>
                                <p:cTn id="105" presetID="1" presetClass="mediacall" presetSubtype="0" fill="hold" nodeType="withEffect">
                                  <p:stCondLst>
                                    <p:cond delay="0"/>
                                  </p:stCondLst>
                                  <p:childTnLst>
                                    <p:cmd type="call" cmd="playFrom(0.0)">
                                      <p:cBhvr>
                                        <p:cTn id="106" dur="16167" fill="hold"/>
                                        <p:tgtEl>
                                          <p:spTgt spid="100"/>
                                        </p:tgtEl>
                                      </p:cBhvr>
                                    </p:cmd>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6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1" repeatCount="0" fill="hold" display="0">
                  <p:stCondLst>
                    <p:cond delay="indefinite"/>
                  </p:stCondLst>
                </p:cTn>
                <p:tgtEl>
                  <p:spTgt spid="100"/>
                </p:tgtEl>
              </p:cMediaNode>
            </p:video>
            <p:video>
              <p:cMediaNode vol="80000">
                <p:cTn id="122" repeatCount="3000" fill="hold" display="0">
                  <p:stCondLst>
                    <p:cond delay="indefinite"/>
                  </p:stCondLst>
                </p:cTn>
                <p:tgtEl>
                  <p:spTgt spid="23"/>
                </p:tgtEl>
              </p:cMediaNode>
            </p:video>
            <p:seq concurrent="1" nextAc="seek">
              <p:cTn id="123" restart="whenNotActive" fill="hold" evtFilter="cancelBubble" nodeType="interactiveSeq">
                <p:stCondLst>
                  <p:cond evt="onClick" delay="0">
                    <p:tgtEl>
                      <p:spTgt spid="23"/>
                    </p:tgtEl>
                  </p:cond>
                </p:stCondLst>
                <p:endSync evt="end" delay="0">
                  <p:rtn val="all"/>
                </p:endSync>
                <p:childTnLst>
                  <p:par>
                    <p:cTn id="124" fill="hold">
                      <p:stCondLst>
                        <p:cond delay="0"/>
                      </p:stCondLst>
                      <p:childTnLst>
                        <p:par>
                          <p:cTn id="125" fill="hold">
                            <p:stCondLst>
                              <p:cond delay="0"/>
                            </p:stCondLst>
                            <p:childTnLst>
                              <p:par>
                                <p:cTn id="126" presetID="2" presetClass="mediacall" presetSubtype="0" fill="hold" nodeType="clickEffect">
                                  <p:stCondLst>
                                    <p:cond delay="0"/>
                                  </p:stCondLst>
                                  <p:childTnLst>
                                    <p:cmd type="call" cmd="togglePause">
                                      <p:cBhvr>
                                        <p:cTn id="127" dur="1" fill="hold"/>
                                        <p:tgtEl>
                                          <p:spTgt spid="23"/>
                                        </p:tgtEl>
                                      </p:cBhvr>
                                    </p:cmd>
                                  </p:childTnLst>
                                </p:cTn>
                              </p:par>
                            </p:childTnLst>
                          </p:cTn>
                        </p:par>
                      </p:childTnLst>
                    </p:cTn>
                  </p:par>
                </p:childTnLst>
              </p:cTn>
              <p:nextCondLst>
                <p:cond evt="onClick" delay="0">
                  <p:tgtEl>
                    <p:spTgt spid="23"/>
                  </p:tgtEl>
                </p:cond>
              </p:nextCondLst>
            </p:seq>
          </p:childTnLst>
        </p:cTn>
      </p:par>
    </p:tnLst>
    <p:bldLst>
      <p:bldP spid="11" grpId="0"/>
      <p:bldP spid="2" grpId="0" animBg="1"/>
      <p:bldP spid="3" grpId="0"/>
      <p:bldP spid="4" grpId="0" animBg="1"/>
      <p:bldP spid="5" grpId="0" animBg="1"/>
      <p:bldP spid="49"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8"/>
          <p:cNvSpPr txBox="1">
            <a:spLocks noGrp="1"/>
          </p:cNvSpPr>
          <p:nvPr>
            <p:ph type="title"/>
          </p:nvPr>
        </p:nvSpPr>
        <p:spPr>
          <a:xfrm>
            <a:off x="179512" y="194326"/>
            <a:ext cx="5328600" cy="369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Time-resolved demagnetization</a:t>
            </a:r>
            <a:endParaRPr dirty="0"/>
          </a:p>
        </p:txBody>
      </p:sp>
      <p:sp>
        <p:nvSpPr>
          <p:cNvPr id="64" name="Google Shape;64;p8"/>
          <p:cNvSpPr txBox="1">
            <a:spLocks noGrp="1"/>
          </p:cNvSpPr>
          <p:nvPr>
            <p:ph type="sldNum" idx="12"/>
          </p:nvPr>
        </p:nvSpPr>
        <p:spPr>
          <a:xfrm>
            <a:off x="6902896" y="4896310"/>
            <a:ext cx="2133600" cy="261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
              <a:t>4</a:t>
            </a:fld>
            <a:endParaRPr/>
          </a:p>
        </p:txBody>
      </p:sp>
      <p:pic>
        <p:nvPicPr>
          <p:cNvPr id="68" name="Google Shape;68;p8"/>
          <p:cNvPicPr preferRelativeResize="0"/>
          <p:nvPr/>
        </p:nvPicPr>
        <p:blipFill>
          <a:blip r:embed="rId3">
            <a:alphaModFix/>
          </a:blip>
          <a:stretch>
            <a:fillRect/>
          </a:stretch>
        </p:blipFill>
        <p:spPr>
          <a:xfrm>
            <a:off x="7273559" y="-1926561"/>
            <a:ext cx="2184776" cy="677100"/>
          </a:xfrm>
          <a:prstGeom prst="rect">
            <a:avLst/>
          </a:prstGeom>
          <a:noFill/>
          <a:ln>
            <a:noFill/>
          </a:ln>
        </p:spPr>
      </p:pic>
      <p:pic>
        <p:nvPicPr>
          <p:cNvPr id="9" name="fe_25_only" descr="A graph of a graph on a black background&#10;&#10;Description automatically generated">
            <a:extLst>
              <a:ext uri="{FF2B5EF4-FFF2-40B4-BE49-F238E27FC236}">
                <a16:creationId xmlns:a16="http://schemas.microsoft.com/office/drawing/2014/main" id="{1F8A2D5C-1FEA-7AE5-9350-EC408DE8689B}"/>
              </a:ext>
            </a:extLst>
          </p:cNvPr>
          <p:cNvPicPr>
            <a:picLocks noChangeAspect="1"/>
          </p:cNvPicPr>
          <p:nvPr/>
        </p:nvPicPr>
        <p:blipFill>
          <a:blip r:embed="rId4"/>
          <a:stretch>
            <a:fillRect/>
          </a:stretch>
        </p:blipFill>
        <p:spPr>
          <a:xfrm>
            <a:off x="3376522" y="2676988"/>
            <a:ext cx="3768452" cy="2219322"/>
          </a:xfrm>
          <a:prstGeom prst="rect">
            <a:avLst/>
          </a:prstGeom>
        </p:spPr>
      </p:pic>
      <p:pic>
        <p:nvPicPr>
          <p:cNvPr id="11" name="fe_rest" descr="A black background with blue lines and white text&#10;&#10;Description automatically generated">
            <a:extLst>
              <a:ext uri="{FF2B5EF4-FFF2-40B4-BE49-F238E27FC236}">
                <a16:creationId xmlns:a16="http://schemas.microsoft.com/office/drawing/2014/main" id="{716255EE-FB57-214D-5404-3A67620BB23B}"/>
              </a:ext>
            </a:extLst>
          </p:cNvPr>
          <p:cNvPicPr>
            <a:picLocks noChangeAspect="1"/>
          </p:cNvPicPr>
          <p:nvPr/>
        </p:nvPicPr>
        <p:blipFill>
          <a:blip r:embed="rId5"/>
          <a:stretch>
            <a:fillRect/>
          </a:stretch>
        </p:blipFill>
        <p:spPr>
          <a:xfrm>
            <a:off x="3376522" y="2676988"/>
            <a:ext cx="3768452" cy="2219322"/>
          </a:xfrm>
          <a:prstGeom prst="rect">
            <a:avLst/>
          </a:prstGeom>
        </p:spPr>
      </p:pic>
      <p:pic>
        <p:nvPicPr>
          <p:cNvPr id="13" name="gd" descr="A screen shot of a graph&#10;&#10;Description automatically generated">
            <a:extLst>
              <a:ext uri="{FF2B5EF4-FFF2-40B4-BE49-F238E27FC236}">
                <a16:creationId xmlns:a16="http://schemas.microsoft.com/office/drawing/2014/main" id="{61C691C8-A87D-7240-2EF7-30AF8F976F91}"/>
              </a:ext>
            </a:extLst>
          </p:cNvPr>
          <p:cNvPicPr>
            <a:picLocks noChangeAspect="1"/>
          </p:cNvPicPr>
          <p:nvPr/>
        </p:nvPicPr>
        <p:blipFill>
          <a:blip r:embed="rId6"/>
          <a:stretch>
            <a:fillRect/>
          </a:stretch>
        </p:blipFill>
        <p:spPr>
          <a:xfrm>
            <a:off x="3376522" y="2676988"/>
            <a:ext cx="3768452" cy="2219322"/>
          </a:xfrm>
          <a:prstGeom prst="rect">
            <a:avLst/>
          </a:prstGeom>
        </p:spPr>
      </p:pic>
      <p:pic>
        <p:nvPicPr>
          <p:cNvPr id="5" name="Google Shape;85;p9">
            <a:extLst>
              <a:ext uri="{FF2B5EF4-FFF2-40B4-BE49-F238E27FC236}">
                <a16:creationId xmlns:a16="http://schemas.microsoft.com/office/drawing/2014/main" id="{47034C00-39D8-D513-7A71-E22168958738}"/>
              </a:ext>
            </a:extLst>
          </p:cNvPr>
          <p:cNvPicPr preferRelativeResize="0"/>
          <p:nvPr/>
        </p:nvPicPr>
        <p:blipFill rotWithShape="1">
          <a:blip r:embed="rId7">
            <a:alphaModFix/>
          </a:blip>
          <a:srcRect l="12921" t="35896" r="12921" b="32232"/>
          <a:stretch/>
        </p:blipFill>
        <p:spPr>
          <a:xfrm>
            <a:off x="3621175" y="949824"/>
            <a:ext cx="3773873" cy="1621926"/>
          </a:xfrm>
          <a:prstGeom prst="rect">
            <a:avLst/>
          </a:prstGeom>
          <a:noFill/>
          <a:ln>
            <a:noFill/>
          </a:ln>
        </p:spPr>
      </p:pic>
      <p:pic>
        <p:nvPicPr>
          <p:cNvPr id="6" name="long_legend" descr="A screenshot of a cell phone&#10;&#10;Description automatically generated">
            <a:extLst>
              <a:ext uri="{FF2B5EF4-FFF2-40B4-BE49-F238E27FC236}">
                <a16:creationId xmlns:a16="http://schemas.microsoft.com/office/drawing/2014/main" id="{33F15A49-6F63-6F3F-F56D-BC283F7DAC9A}"/>
              </a:ext>
            </a:extLst>
          </p:cNvPr>
          <p:cNvPicPr>
            <a:picLocks noChangeAspect="1"/>
          </p:cNvPicPr>
          <p:nvPr/>
        </p:nvPicPr>
        <p:blipFill>
          <a:blip r:embed="rId8"/>
          <a:stretch>
            <a:fillRect/>
          </a:stretch>
        </p:blipFill>
        <p:spPr>
          <a:xfrm>
            <a:off x="0" y="632911"/>
            <a:ext cx="3302000" cy="4343400"/>
          </a:xfrm>
          <a:prstGeom prst="rect">
            <a:avLst/>
          </a:prstGeom>
        </p:spPr>
      </p:pic>
      <p:pic>
        <p:nvPicPr>
          <p:cNvPr id="14" name="gray_data_and_plot" descr="A screen shot of a graph&#10;&#10;Description automatically generated">
            <a:extLst>
              <a:ext uri="{FF2B5EF4-FFF2-40B4-BE49-F238E27FC236}">
                <a16:creationId xmlns:a16="http://schemas.microsoft.com/office/drawing/2014/main" id="{7F9D8F16-393B-BF82-594A-E5CC77E12E15}"/>
              </a:ext>
            </a:extLst>
          </p:cNvPr>
          <p:cNvPicPr>
            <a:picLocks noChangeAspect="1"/>
          </p:cNvPicPr>
          <p:nvPr/>
        </p:nvPicPr>
        <p:blipFill>
          <a:blip r:embed="rId9"/>
          <a:stretch>
            <a:fillRect/>
          </a:stretch>
        </p:blipFill>
        <p:spPr>
          <a:xfrm>
            <a:off x="0" y="632911"/>
            <a:ext cx="3302000" cy="4343400"/>
          </a:xfrm>
          <a:prstGeom prst="rect">
            <a:avLst/>
          </a:prstGeom>
        </p:spPr>
      </p:pic>
      <p:pic>
        <p:nvPicPr>
          <p:cNvPr id="15" name="gray_fill" descr="A black background with a cone shaped object&#10;&#10;Description automatically generated">
            <a:extLst>
              <a:ext uri="{FF2B5EF4-FFF2-40B4-BE49-F238E27FC236}">
                <a16:creationId xmlns:a16="http://schemas.microsoft.com/office/drawing/2014/main" id="{27116868-4AE3-F44B-101A-BFD176599316}"/>
              </a:ext>
            </a:extLst>
          </p:cNvPr>
          <p:cNvPicPr>
            <a:picLocks noChangeAspect="1"/>
          </p:cNvPicPr>
          <p:nvPr/>
        </p:nvPicPr>
        <p:blipFill>
          <a:blip r:embed="rId10"/>
          <a:stretch>
            <a:fillRect/>
          </a:stretch>
        </p:blipFill>
        <p:spPr>
          <a:xfrm>
            <a:off x="0" y="632911"/>
            <a:ext cx="3302000" cy="4343400"/>
          </a:xfrm>
          <a:prstGeom prst="rect">
            <a:avLst/>
          </a:prstGeom>
        </p:spPr>
      </p:pic>
      <p:pic>
        <p:nvPicPr>
          <p:cNvPr id="16" name="gray_line" descr="A black background with a black line&#10;&#10;Description automatically generated">
            <a:extLst>
              <a:ext uri="{FF2B5EF4-FFF2-40B4-BE49-F238E27FC236}">
                <a16:creationId xmlns:a16="http://schemas.microsoft.com/office/drawing/2014/main" id="{FF79023B-76B2-2208-98BB-A21D39C9E6F3}"/>
              </a:ext>
            </a:extLst>
          </p:cNvPr>
          <p:cNvPicPr>
            <a:picLocks noChangeAspect="1"/>
          </p:cNvPicPr>
          <p:nvPr/>
        </p:nvPicPr>
        <p:blipFill>
          <a:blip r:embed="rId11"/>
          <a:stretch>
            <a:fillRect/>
          </a:stretch>
        </p:blipFill>
        <p:spPr>
          <a:xfrm>
            <a:off x="0" y="632911"/>
            <a:ext cx="3302000" cy="4343400"/>
          </a:xfrm>
          <a:prstGeom prst="rect">
            <a:avLst/>
          </a:prstGeom>
        </p:spPr>
      </p:pic>
      <p:pic>
        <p:nvPicPr>
          <p:cNvPr id="17" name="red_data" descr="A red dot line in the dark&#10;&#10;Description automatically generated">
            <a:extLst>
              <a:ext uri="{FF2B5EF4-FFF2-40B4-BE49-F238E27FC236}">
                <a16:creationId xmlns:a16="http://schemas.microsoft.com/office/drawing/2014/main" id="{95823C37-B623-D933-347E-12C676C0B919}"/>
              </a:ext>
            </a:extLst>
          </p:cNvPr>
          <p:cNvPicPr>
            <a:picLocks noChangeAspect="1"/>
          </p:cNvPicPr>
          <p:nvPr/>
        </p:nvPicPr>
        <p:blipFill>
          <a:blip r:embed="rId12"/>
          <a:stretch>
            <a:fillRect/>
          </a:stretch>
        </p:blipFill>
        <p:spPr>
          <a:xfrm>
            <a:off x="0" y="632911"/>
            <a:ext cx="3302000" cy="4343400"/>
          </a:xfrm>
          <a:prstGeom prst="rect">
            <a:avLst/>
          </a:prstGeom>
        </p:spPr>
      </p:pic>
      <p:pic>
        <p:nvPicPr>
          <p:cNvPr id="18" name="red_fill" descr="A black background with a black shadow&#10;&#10;Description automatically generated">
            <a:extLst>
              <a:ext uri="{FF2B5EF4-FFF2-40B4-BE49-F238E27FC236}">
                <a16:creationId xmlns:a16="http://schemas.microsoft.com/office/drawing/2014/main" id="{EFD1456F-70B8-B4AE-C2A4-159100B330BC}"/>
              </a:ext>
            </a:extLst>
          </p:cNvPr>
          <p:cNvPicPr>
            <a:picLocks noChangeAspect="1"/>
          </p:cNvPicPr>
          <p:nvPr/>
        </p:nvPicPr>
        <p:blipFill>
          <a:blip r:embed="rId13"/>
          <a:stretch>
            <a:fillRect/>
          </a:stretch>
        </p:blipFill>
        <p:spPr>
          <a:xfrm>
            <a:off x="0" y="632911"/>
            <a:ext cx="3302000" cy="4343400"/>
          </a:xfrm>
          <a:prstGeom prst="rect">
            <a:avLst/>
          </a:prstGeom>
        </p:spPr>
      </p:pic>
      <p:pic>
        <p:nvPicPr>
          <p:cNvPr id="20" name="red_line" descr="A black background with red lines&#10;&#10;Description automatically generated">
            <a:extLst>
              <a:ext uri="{FF2B5EF4-FFF2-40B4-BE49-F238E27FC236}">
                <a16:creationId xmlns:a16="http://schemas.microsoft.com/office/drawing/2014/main" id="{4B0F969A-2A6A-8F03-6AFA-C1503DFC11AD}"/>
              </a:ext>
            </a:extLst>
          </p:cNvPr>
          <p:cNvPicPr>
            <a:picLocks noChangeAspect="1"/>
          </p:cNvPicPr>
          <p:nvPr/>
        </p:nvPicPr>
        <p:blipFill>
          <a:blip r:embed="rId14"/>
          <a:stretch>
            <a:fillRect/>
          </a:stretch>
        </p:blipFill>
        <p:spPr>
          <a:xfrm>
            <a:off x="0" y="632911"/>
            <a:ext cx="3302000" cy="4343400"/>
          </a:xfrm>
          <a:prstGeom prst="rect">
            <a:avLst/>
          </a:prstGeom>
        </p:spPr>
      </p:pic>
      <p:pic>
        <p:nvPicPr>
          <p:cNvPr id="21" name="short_legend" descr="A screenshot of a phone&#10;&#10;Description automatically generated">
            <a:extLst>
              <a:ext uri="{FF2B5EF4-FFF2-40B4-BE49-F238E27FC236}">
                <a16:creationId xmlns:a16="http://schemas.microsoft.com/office/drawing/2014/main" id="{FD7AA498-2F94-1AB3-4809-EC1629CDFD1E}"/>
              </a:ext>
            </a:extLst>
          </p:cNvPr>
          <p:cNvPicPr>
            <a:picLocks noChangeAspect="1"/>
          </p:cNvPicPr>
          <p:nvPr/>
        </p:nvPicPr>
        <p:blipFill>
          <a:blip r:embed="rId15"/>
          <a:stretch>
            <a:fillRect/>
          </a:stretch>
        </p:blipFill>
        <p:spPr>
          <a:xfrm>
            <a:off x="0" y="632911"/>
            <a:ext cx="3302000" cy="4343400"/>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9D3E23D-598F-0A08-2C19-BDD510AE7792}"/>
                  </a:ext>
                </a:extLst>
              </p:cNvPr>
              <p:cNvSpPr txBox="1"/>
              <p:nvPr/>
            </p:nvSpPr>
            <p:spPr>
              <a:xfrm>
                <a:off x="10165248" y="2789617"/>
                <a:ext cx="1659300" cy="438390"/>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𝑀</m:t>
                    </m:r>
                    <m:d>
                      <m:dPr>
                        <m:ctrlPr>
                          <a:rPr lang="en-US" b="0" i="1" smtClean="0">
                            <a:latin typeface="Cambria Math" panose="02040503050406030204" pitchFamily="18" charset="0"/>
                          </a:rPr>
                        </m:ctrlPr>
                      </m:dPr>
                      <m:e>
                        <m:r>
                          <a:rPr lang="en-US" b="0" i="1" smtClean="0">
                            <a:latin typeface="Cambria Math" panose="02040503050406030204" pitchFamily="18" charset="0"/>
                          </a:rPr>
                          <m:t>𝜏</m:t>
                        </m:r>
                      </m:e>
                    </m:d>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nary>
                          <m:naryPr>
                            <m:limLoc m:val="undOvr"/>
                            <m:subHide m:val="on"/>
                            <m:supHide m:val="on"/>
                            <m:ctrlPr>
                              <a:rPr lang="en-US" b="0" i="1" smtClean="0">
                                <a:latin typeface="Cambria Math" panose="02040503050406030204" pitchFamily="18" charset="0"/>
                              </a:rPr>
                            </m:ctrlPr>
                          </m:naryPr>
                          <m:sub/>
                          <m:sup/>
                          <m:e>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US" b="0" i="1" smtClean="0">
                                    <a:latin typeface="Cambria Math" panose="02040503050406030204" pitchFamily="18" charset="0"/>
                                  </a:rPr>
                                  <m:t>𝑞</m:t>
                                </m:r>
                                <m:r>
                                  <a:rPr lang="en-US" b="0" i="1" smtClean="0">
                                    <a:latin typeface="Cambria Math" panose="02040503050406030204" pitchFamily="18" charset="0"/>
                                  </a:rPr>
                                  <m:t>, </m:t>
                                </m:r>
                                <m:r>
                                  <a:rPr lang="en-US" b="0" i="1" smtClean="0">
                                    <a:latin typeface="Cambria Math" panose="02040503050406030204" pitchFamily="18" charset="0"/>
                                  </a:rPr>
                                  <m:t>𝜏</m:t>
                                </m:r>
                              </m:e>
                            </m:d>
                            <m:r>
                              <a:rPr lang="en-US" b="0" i="1" smtClean="0">
                                <a:latin typeface="Cambria Math" panose="02040503050406030204" pitchFamily="18" charset="0"/>
                              </a:rPr>
                              <m:t> </m:t>
                            </m:r>
                            <m:r>
                              <a:rPr lang="en-US" b="0" i="1" smtClean="0">
                                <a:latin typeface="Cambria Math" panose="02040503050406030204" pitchFamily="18" charset="0"/>
                              </a:rPr>
                              <m:t>𝑑𝑞</m:t>
                            </m:r>
                          </m:e>
                        </m:nary>
                      </m:e>
                    </m:rad>
                  </m:oMath>
                </a14:m>
                <a:r>
                  <a:rPr lang="en-DE" dirty="0"/>
                  <a:t> </a:t>
                </a:r>
              </a:p>
            </p:txBody>
          </p:sp>
        </mc:Choice>
        <mc:Fallback xmlns="">
          <p:sp>
            <p:nvSpPr>
              <p:cNvPr id="40" name="TextBox 39">
                <a:extLst>
                  <a:ext uri="{FF2B5EF4-FFF2-40B4-BE49-F238E27FC236}">
                    <a16:creationId xmlns:a16="http://schemas.microsoft.com/office/drawing/2014/main" id="{09D3E23D-598F-0A08-2C19-BDD510AE7792}"/>
                  </a:ext>
                </a:extLst>
              </p:cNvPr>
              <p:cNvSpPr txBox="1">
                <a:spLocks noRot="1" noChangeAspect="1" noMove="1" noResize="1" noEditPoints="1" noAdjustHandles="1" noChangeArrowheads="1" noChangeShapeType="1" noTextEdit="1"/>
              </p:cNvSpPr>
              <p:nvPr/>
            </p:nvSpPr>
            <p:spPr>
              <a:xfrm>
                <a:off x="10165248" y="2789617"/>
                <a:ext cx="1659300" cy="438390"/>
              </a:xfrm>
              <a:prstGeom prst="rect">
                <a:avLst/>
              </a:prstGeom>
              <a:blipFill>
                <a:blip r:embed="rId16"/>
                <a:stretch>
                  <a:fillRect l="-3788" t="-75000" r="-758" b="-12222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0" name="Google Shape;47;p6">
                <a:extLst>
                  <a:ext uri="{FF2B5EF4-FFF2-40B4-BE49-F238E27FC236}">
                    <a16:creationId xmlns:a16="http://schemas.microsoft.com/office/drawing/2014/main" id="{C17CF4DD-5C3C-40EF-039E-9E8D3015A6AE}"/>
                  </a:ext>
                </a:extLst>
              </p:cNvPr>
              <p:cNvSpPr txBox="1"/>
              <p:nvPr/>
            </p:nvSpPr>
            <p:spPr>
              <a:xfrm>
                <a:off x="0" y="2913263"/>
                <a:ext cx="3484799" cy="1854132"/>
              </a:xfrm>
              <a:prstGeom prst="rect">
                <a:avLst/>
              </a:prstGeom>
              <a:noFill/>
              <a:ln>
                <a:noFill/>
              </a:ln>
            </p:spPr>
            <p:txBody>
              <a:bodyPr spcFirstLastPara="1" wrap="square" lIns="91425" tIns="91425" rIns="91425" bIns="91425" anchor="t" anchorCtr="0">
                <a:spAutoFit/>
              </a:bodyPr>
              <a:lstStyle/>
              <a:p>
                <a:pPr marL="457200" lvl="0" indent="-349250" algn="l" rtl="0">
                  <a:spcBef>
                    <a:spcPts val="640"/>
                  </a:spcBef>
                  <a:spcAft>
                    <a:spcPts val="0"/>
                  </a:spcAft>
                  <a:buClr>
                    <a:schemeClr val="dk1"/>
                  </a:buClr>
                  <a:buSzPts val="1900"/>
                  <a:buChar char="•"/>
                </a:pPr>
                <a:r>
                  <a:rPr lang="en-US" sz="1600" dirty="0">
                    <a:solidFill>
                      <a:schemeClr val="dk1"/>
                    </a:solidFill>
                    <a:latin typeface="Fira Sans Medium"/>
                    <a:ea typeface="Fira Sans Medium"/>
                    <a:cs typeface="Fira Sans Medium"/>
                    <a:sym typeface="Fira Sans Medium"/>
                  </a:rPr>
                  <a:t>Demagnetization</a:t>
                </a:r>
              </a:p>
              <a:p>
                <a:pPr marL="914400" lvl="1" indent="-323850">
                  <a:buClr>
                    <a:schemeClr val="dk1"/>
                  </a:buClr>
                  <a:buSzPts val="1500"/>
                  <a:buFont typeface="Arial"/>
                  <a:buChar char="–"/>
                </a:pPr>
                <a14:m>
                  <m:oMath xmlns:m="http://schemas.openxmlformats.org/officeDocument/2006/math">
                    <m:r>
                      <a:rPr lang="en-US" i="1">
                        <a:latin typeface="Cambria Math" panose="02040503050406030204" pitchFamily="18" charset="0"/>
                      </a:rPr>
                      <m:t>𝑀</m:t>
                    </m:r>
                    <m:d>
                      <m:dPr>
                        <m:ctrlPr>
                          <a:rPr lang="en-US" i="1">
                            <a:latin typeface="Cambria Math" panose="02040503050406030204" pitchFamily="18" charset="0"/>
                          </a:rPr>
                        </m:ctrlPr>
                      </m:dPr>
                      <m:e>
                        <m:r>
                          <a:rPr lang="en-US" i="1">
                            <a:latin typeface="Cambria Math" panose="02040503050406030204" pitchFamily="18" charset="0"/>
                          </a:rPr>
                          <m:t>𝜏</m:t>
                        </m:r>
                      </m:e>
                    </m:d>
                    <m:r>
                      <a:rPr lang="en-US" i="1">
                        <a:latin typeface="Cambria Math" panose="02040503050406030204" pitchFamily="18" charset="0"/>
                      </a:rPr>
                      <m:t>∝</m:t>
                    </m:r>
                    <m:rad>
                      <m:radPr>
                        <m:degHide m:val="on"/>
                        <m:ctrlPr>
                          <a:rPr lang="en-US" i="1">
                            <a:latin typeface="Cambria Math" panose="02040503050406030204" pitchFamily="18" charset="0"/>
                          </a:rPr>
                        </m:ctrlPr>
                      </m:radPr>
                      <m:deg/>
                      <m:e>
                        <m:nary>
                          <m:naryPr>
                            <m:limLoc m:val="undOvr"/>
                            <m:subHide m:val="on"/>
                            <m:supHide m:val="on"/>
                            <m:ctrlPr>
                              <a:rPr lang="en-US" i="1">
                                <a:latin typeface="Cambria Math" panose="02040503050406030204" pitchFamily="18" charset="0"/>
                              </a:rPr>
                            </m:ctrlPr>
                          </m:naryPr>
                          <m:sub/>
                          <m:sup/>
                          <m:e>
                            <m:r>
                              <a:rPr lang="en-US" i="1">
                                <a:latin typeface="Cambria Math" panose="02040503050406030204" pitchFamily="18" charset="0"/>
                              </a:rPr>
                              <m:t>𝐼</m:t>
                            </m:r>
                            <m:d>
                              <m:dPr>
                                <m:ctrlPr>
                                  <a:rPr lang="en-US" i="1">
                                    <a:latin typeface="Cambria Math" panose="02040503050406030204" pitchFamily="18" charset="0"/>
                                  </a:rPr>
                                </m:ctrlPr>
                              </m:dPr>
                              <m:e>
                                <m:r>
                                  <a:rPr lang="en-US" i="1">
                                    <a:latin typeface="Cambria Math" panose="02040503050406030204" pitchFamily="18" charset="0"/>
                                  </a:rPr>
                                  <m:t>𝑞</m:t>
                                </m:r>
                                <m:r>
                                  <a:rPr lang="en-US" i="1">
                                    <a:latin typeface="Cambria Math" panose="02040503050406030204" pitchFamily="18" charset="0"/>
                                  </a:rPr>
                                  <m:t>, </m:t>
                                </m:r>
                                <m:r>
                                  <a:rPr lang="en-US" i="1">
                                    <a:latin typeface="Cambria Math" panose="02040503050406030204" pitchFamily="18" charset="0"/>
                                  </a:rPr>
                                  <m:t>𝜏</m:t>
                                </m:r>
                              </m:e>
                            </m:d>
                            <m:r>
                              <a:rPr lang="en-US" i="1">
                                <a:latin typeface="Cambria Math" panose="02040503050406030204" pitchFamily="18" charset="0"/>
                              </a:rPr>
                              <m:t> </m:t>
                            </m:r>
                            <m:r>
                              <a:rPr lang="en-US" i="1">
                                <a:latin typeface="Cambria Math" panose="02040503050406030204" pitchFamily="18" charset="0"/>
                              </a:rPr>
                              <m:t>𝑑𝑞</m:t>
                            </m:r>
                          </m:e>
                        </m:nary>
                      </m:e>
                    </m:rad>
                  </m:oMath>
                </a14:m>
                <a:r>
                  <a:rPr lang="en-DE" dirty="0"/>
                  <a:t> </a:t>
                </a:r>
                <a:endParaRPr lang="ru-RU" dirty="0"/>
              </a:p>
              <a:p>
                <a:pPr marL="914400" lvl="1" indent="-323850">
                  <a:buClr>
                    <a:schemeClr val="dk1"/>
                  </a:buClr>
                  <a:buSzPts val="1500"/>
                  <a:buFont typeface="Arial"/>
                  <a:buChar char="–"/>
                </a:pPr>
                <a:r>
                  <a:rPr lang="en-US" dirty="0">
                    <a:solidFill>
                      <a:schemeClr val="dk1"/>
                    </a:solidFill>
                    <a:latin typeface="Fira Sans Light"/>
                    <a:ea typeface="Fira Sans Light"/>
                    <a:cs typeface="Fira Sans Light"/>
                    <a:sym typeface="Fira Sans Light"/>
                  </a:rPr>
                  <a:t>Saturation at 60%</a:t>
                </a:r>
              </a:p>
              <a:p>
                <a:pPr marL="914400" lvl="1" indent="-323850" algn="l" rtl="0">
                  <a:spcBef>
                    <a:spcPts val="0"/>
                  </a:spcBef>
                  <a:spcAft>
                    <a:spcPts val="0"/>
                  </a:spcAft>
                  <a:buClr>
                    <a:schemeClr val="dk1"/>
                  </a:buClr>
                  <a:buSzPts val="1500"/>
                  <a:buChar char="–"/>
                </a:pPr>
                <a:r>
                  <a:rPr lang="en-US" i="1" dirty="0">
                    <a:solidFill>
                      <a:schemeClr val="dk1"/>
                    </a:solidFill>
                    <a:latin typeface="Fira Sans Light"/>
                    <a:ea typeface="Fira Sans Light"/>
                    <a:cs typeface="Fira Sans Light"/>
                    <a:sym typeface="Fira Sans Light"/>
                  </a:rPr>
                  <a:t>Linear</a:t>
                </a:r>
                <a:r>
                  <a:rPr lang="en-US" dirty="0">
                    <a:solidFill>
                      <a:schemeClr val="dk1"/>
                    </a:solidFill>
                    <a:latin typeface="Fira Sans Light"/>
                    <a:ea typeface="Fira Sans Light"/>
                    <a:cs typeface="Fira Sans Light"/>
                    <a:sym typeface="Fira Sans Light"/>
                  </a:rPr>
                  <a:t> fluence dependence</a:t>
                </a:r>
              </a:p>
              <a:p>
                <a:pPr marL="914400" lvl="1" indent="-323850" algn="l" rtl="0">
                  <a:spcBef>
                    <a:spcPts val="0"/>
                  </a:spcBef>
                  <a:spcAft>
                    <a:spcPts val="0"/>
                  </a:spcAft>
                  <a:buClr>
                    <a:schemeClr val="dk1"/>
                  </a:buClr>
                  <a:buSzPts val="1500"/>
                  <a:buChar char="–"/>
                </a:pPr>
                <a:r>
                  <a:rPr lang="en-US" dirty="0">
                    <a:solidFill>
                      <a:schemeClr val="dk1"/>
                    </a:solidFill>
                    <a:latin typeface="Fira Sans Light"/>
                    <a:ea typeface="Fira Sans Light"/>
                    <a:cs typeface="Fira Sans Light"/>
                    <a:sym typeface="Fira Sans Light"/>
                  </a:rPr>
                  <a:t>Similar behavior for Fe and Gd</a:t>
                </a:r>
              </a:p>
            </p:txBody>
          </p:sp>
        </mc:Choice>
        <mc:Fallback xmlns="">
          <p:sp>
            <p:nvSpPr>
              <p:cNvPr id="50" name="Google Shape;47;p6">
                <a:extLst>
                  <a:ext uri="{FF2B5EF4-FFF2-40B4-BE49-F238E27FC236}">
                    <a16:creationId xmlns:a16="http://schemas.microsoft.com/office/drawing/2014/main" id="{C17CF4DD-5C3C-40EF-039E-9E8D3015A6AE}"/>
                  </a:ext>
                </a:extLst>
              </p:cNvPr>
              <p:cNvSpPr txBox="1">
                <a:spLocks noRot="1" noChangeAspect="1" noMove="1" noResize="1" noEditPoints="1" noAdjustHandles="1" noChangeArrowheads="1" noChangeShapeType="1" noTextEdit="1"/>
              </p:cNvSpPr>
              <p:nvPr/>
            </p:nvSpPr>
            <p:spPr>
              <a:xfrm>
                <a:off x="0" y="2913263"/>
                <a:ext cx="3484799" cy="1854132"/>
              </a:xfrm>
              <a:prstGeom prst="rect">
                <a:avLst/>
              </a:prstGeom>
              <a:blipFill>
                <a:blip r:embed="rId17"/>
                <a:stretch>
                  <a:fillRect/>
                </a:stretch>
              </a:blipFill>
              <a:ln>
                <a:noFill/>
              </a:ln>
            </p:spPr>
            <p:txBody>
              <a:bodyPr/>
              <a:lstStyle/>
              <a:p>
                <a:r>
                  <a:rPr lang="en-DE">
                    <a:noFill/>
                  </a:rPr>
                  <a:t> </a:t>
                </a:r>
              </a:p>
            </p:txBody>
          </p:sp>
        </mc:Fallback>
      </mc:AlternateContent>
      <p:pic>
        <p:nvPicPr>
          <p:cNvPr id="27" name="Grafik 26" descr="Ein Bild, das Raum, Dunkelheit enthält.&#10;&#10;Automatisch generierte Beschreibung">
            <a:extLst>
              <a:ext uri="{FF2B5EF4-FFF2-40B4-BE49-F238E27FC236}">
                <a16:creationId xmlns:a16="http://schemas.microsoft.com/office/drawing/2014/main" id="{5F1B0FB5-3FB1-2824-ECE2-C4CFDE99FD9A}"/>
              </a:ext>
            </a:extLst>
          </p:cNvPr>
          <p:cNvPicPr>
            <a:picLocks noChangeAspect="1"/>
          </p:cNvPicPr>
          <p:nvPr/>
        </p:nvPicPr>
        <p:blipFill>
          <a:blip r:embed="rId18"/>
          <a:stretch>
            <a:fillRect/>
          </a:stretch>
        </p:blipFill>
        <p:spPr>
          <a:xfrm>
            <a:off x="7081826" y="2711412"/>
            <a:ext cx="2063535" cy="22193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0">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0">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1499-47A4-A026-EE4A-348B173CDEC8}"/>
              </a:ext>
            </a:extLst>
          </p:cNvPr>
          <p:cNvSpPr>
            <a:spLocks noGrp="1"/>
          </p:cNvSpPr>
          <p:nvPr>
            <p:ph type="title"/>
          </p:nvPr>
        </p:nvSpPr>
        <p:spPr/>
        <p:txBody>
          <a:bodyPr/>
          <a:lstStyle/>
          <a:p>
            <a:r>
              <a:rPr lang="en-US" dirty="0"/>
              <a:t>Time-resolved peak shift</a:t>
            </a:r>
            <a:endParaRPr lang="en-DE" dirty="0"/>
          </a:p>
        </p:txBody>
      </p:sp>
      <p:sp>
        <p:nvSpPr>
          <p:cNvPr id="3" name="Slide Number Placeholder 2">
            <a:extLst>
              <a:ext uri="{FF2B5EF4-FFF2-40B4-BE49-F238E27FC236}">
                <a16:creationId xmlns:a16="http://schemas.microsoft.com/office/drawing/2014/main" id="{6B258BD8-C04A-C9AB-4730-4E85ABB0A4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 smtClean="0"/>
              <a:t>5</a:t>
            </a:fld>
            <a:endParaRPr lang="de"/>
          </a:p>
        </p:txBody>
      </p:sp>
      <p:pic>
        <p:nvPicPr>
          <p:cNvPr id="22" name="long_legend" descr="A screenshot of a cell phone&#10;&#10;Description automatically generated">
            <a:extLst>
              <a:ext uri="{FF2B5EF4-FFF2-40B4-BE49-F238E27FC236}">
                <a16:creationId xmlns:a16="http://schemas.microsoft.com/office/drawing/2014/main" id="{527ECF1D-A67E-88FD-6895-92877801C401}"/>
              </a:ext>
            </a:extLst>
          </p:cNvPr>
          <p:cNvPicPr>
            <a:picLocks noChangeAspect="1"/>
          </p:cNvPicPr>
          <p:nvPr/>
        </p:nvPicPr>
        <p:blipFill>
          <a:blip r:embed="rId3"/>
          <a:stretch>
            <a:fillRect/>
          </a:stretch>
        </p:blipFill>
        <p:spPr>
          <a:xfrm>
            <a:off x="0" y="632911"/>
            <a:ext cx="3302000" cy="4343400"/>
          </a:xfrm>
          <a:prstGeom prst="rect">
            <a:avLst/>
          </a:prstGeom>
        </p:spPr>
      </p:pic>
      <p:pic>
        <p:nvPicPr>
          <p:cNvPr id="27" name="gray_data_and_plot" descr="A screen shot of a graph&#10;&#10;Description automatically generated">
            <a:extLst>
              <a:ext uri="{FF2B5EF4-FFF2-40B4-BE49-F238E27FC236}">
                <a16:creationId xmlns:a16="http://schemas.microsoft.com/office/drawing/2014/main" id="{3D3A7DC4-E73C-EEC9-37F3-A4FE89A76E5D}"/>
              </a:ext>
            </a:extLst>
          </p:cNvPr>
          <p:cNvPicPr>
            <a:picLocks noChangeAspect="1"/>
          </p:cNvPicPr>
          <p:nvPr/>
        </p:nvPicPr>
        <p:blipFill>
          <a:blip r:embed="rId4"/>
          <a:stretch>
            <a:fillRect/>
          </a:stretch>
        </p:blipFill>
        <p:spPr>
          <a:xfrm>
            <a:off x="0" y="632911"/>
            <a:ext cx="3302000" cy="4343400"/>
          </a:xfrm>
          <a:prstGeom prst="rect">
            <a:avLst/>
          </a:prstGeom>
        </p:spPr>
      </p:pic>
      <p:pic>
        <p:nvPicPr>
          <p:cNvPr id="28" name="gray_fill" descr="A black background with a cone shaped object&#10;&#10;Description automatically generated">
            <a:extLst>
              <a:ext uri="{FF2B5EF4-FFF2-40B4-BE49-F238E27FC236}">
                <a16:creationId xmlns:a16="http://schemas.microsoft.com/office/drawing/2014/main" id="{BC141045-44D6-3225-085D-DE4AE14B6DC4}"/>
              </a:ext>
            </a:extLst>
          </p:cNvPr>
          <p:cNvPicPr>
            <a:picLocks noChangeAspect="1"/>
          </p:cNvPicPr>
          <p:nvPr/>
        </p:nvPicPr>
        <p:blipFill>
          <a:blip r:embed="rId5"/>
          <a:stretch>
            <a:fillRect/>
          </a:stretch>
        </p:blipFill>
        <p:spPr>
          <a:xfrm>
            <a:off x="0" y="632911"/>
            <a:ext cx="3302000" cy="4343400"/>
          </a:xfrm>
          <a:prstGeom prst="rect">
            <a:avLst/>
          </a:prstGeom>
        </p:spPr>
      </p:pic>
      <p:pic>
        <p:nvPicPr>
          <p:cNvPr id="29" name="gray_line" descr="A black background with a black line&#10;&#10;Description automatically generated">
            <a:extLst>
              <a:ext uri="{FF2B5EF4-FFF2-40B4-BE49-F238E27FC236}">
                <a16:creationId xmlns:a16="http://schemas.microsoft.com/office/drawing/2014/main" id="{EC2E94DE-7D3E-AAD4-D739-254B601E516A}"/>
              </a:ext>
            </a:extLst>
          </p:cNvPr>
          <p:cNvPicPr>
            <a:picLocks noChangeAspect="1"/>
          </p:cNvPicPr>
          <p:nvPr/>
        </p:nvPicPr>
        <p:blipFill>
          <a:blip r:embed="rId6"/>
          <a:stretch>
            <a:fillRect/>
          </a:stretch>
        </p:blipFill>
        <p:spPr>
          <a:xfrm>
            <a:off x="0" y="632911"/>
            <a:ext cx="3302000" cy="4343400"/>
          </a:xfrm>
          <a:prstGeom prst="rect">
            <a:avLst/>
          </a:prstGeom>
        </p:spPr>
      </p:pic>
      <p:pic>
        <p:nvPicPr>
          <p:cNvPr id="30" name="red_data" descr="A red dot line in the dark&#10;&#10;Description automatically generated">
            <a:extLst>
              <a:ext uri="{FF2B5EF4-FFF2-40B4-BE49-F238E27FC236}">
                <a16:creationId xmlns:a16="http://schemas.microsoft.com/office/drawing/2014/main" id="{8BAF35D4-E5ED-BA67-55A8-7D2A1D96D289}"/>
              </a:ext>
            </a:extLst>
          </p:cNvPr>
          <p:cNvPicPr>
            <a:picLocks noChangeAspect="1"/>
          </p:cNvPicPr>
          <p:nvPr/>
        </p:nvPicPr>
        <p:blipFill>
          <a:blip r:embed="rId7"/>
          <a:stretch>
            <a:fillRect/>
          </a:stretch>
        </p:blipFill>
        <p:spPr>
          <a:xfrm>
            <a:off x="0" y="632911"/>
            <a:ext cx="3302000" cy="4343400"/>
          </a:xfrm>
          <a:prstGeom prst="rect">
            <a:avLst/>
          </a:prstGeom>
        </p:spPr>
      </p:pic>
      <p:pic>
        <p:nvPicPr>
          <p:cNvPr id="31" name="red_fill" descr="A black background with a black shadow&#10;&#10;Description automatically generated">
            <a:extLst>
              <a:ext uri="{FF2B5EF4-FFF2-40B4-BE49-F238E27FC236}">
                <a16:creationId xmlns:a16="http://schemas.microsoft.com/office/drawing/2014/main" id="{26ED0285-C31B-6829-006B-378BB402AEF6}"/>
              </a:ext>
            </a:extLst>
          </p:cNvPr>
          <p:cNvPicPr>
            <a:picLocks noChangeAspect="1"/>
          </p:cNvPicPr>
          <p:nvPr/>
        </p:nvPicPr>
        <p:blipFill>
          <a:blip r:embed="rId8"/>
          <a:stretch>
            <a:fillRect/>
          </a:stretch>
        </p:blipFill>
        <p:spPr>
          <a:xfrm>
            <a:off x="0" y="632911"/>
            <a:ext cx="3302000" cy="4343400"/>
          </a:xfrm>
          <a:prstGeom prst="rect">
            <a:avLst/>
          </a:prstGeom>
        </p:spPr>
      </p:pic>
      <p:pic>
        <p:nvPicPr>
          <p:cNvPr id="32" name="red_line" descr="A black background with red lines&#10;&#10;Description automatically generated">
            <a:extLst>
              <a:ext uri="{FF2B5EF4-FFF2-40B4-BE49-F238E27FC236}">
                <a16:creationId xmlns:a16="http://schemas.microsoft.com/office/drawing/2014/main" id="{A3D4463A-666E-827B-0FB8-F4D16D54468F}"/>
              </a:ext>
            </a:extLst>
          </p:cNvPr>
          <p:cNvPicPr>
            <a:picLocks noChangeAspect="1"/>
          </p:cNvPicPr>
          <p:nvPr/>
        </p:nvPicPr>
        <p:blipFill>
          <a:blip r:embed="rId9"/>
          <a:stretch>
            <a:fillRect/>
          </a:stretch>
        </p:blipFill>
        <p:spPr>
          <a:xfrm>
            <a:off x="0" y="632911"/>
            <a:ext cx="3302000" cy="4343400"/>
          </a:xfrm>
          <a:prstGeom prst="rect">
            <a:avLst/>
          </a:prstGeom>
        </p:spPr>
      </p:pic>
      <p:pic>
        <p:nvPicPr>
          <p:cNvPr id="33" name="short_legend" descr="A screenshot of a phone&#10;&#10;Description automatically generated">
            <a:extLst>
              <a:ext uri="{FF2B5EF4-FFF2-40B4-BE49-F238E27FC236}">
                <a16:creationId xmlns:a16="http://schemas.microsoft.com/office/drawing/2014/main" id="{E1C3937E-75B0-A5BF-9995-D57262E2A45C}"/>
              </a:ext>
            </a:extLst>
          </p:cNvPr>
          <p:cNvPicPr>
            <a:picLocks noChangeAspect="1"/>
          </p:cNvPicPr>
          <p:nvPr/>
        </p:nvPicPr>
        <p:blipFill>
          <a:blip r:embed="rId10"/>
          <a:stretch>
            <a:fillRect/>
          </a:stretch>
        </p:blipFill>
        <p:spPr>
          <a:xfrm>
            <a:off x="0" y="632911"/>
            <a:ext cx="3302000" cy="4343400"/>
          </a:xfrm>
          <a:prstGeom prst="rect">
            <a:avLst/>
          </a:prstGeom>
        </p:spPr>
      </p:pic>
      <p:pic>
        <p:nvPicPr>
          <p:cNvPr id="43" name="gray_v_line">
            <a:extLst>
              <a:ext uri="{FF2B5EF4-FFF2-40B4-BE49-F238E27FC236}">
                <a16:creationId xmlns:a16="http://schemas.microsoft.com/office/drawing/2014/main" id="{B2A36024-9CA5-1EE6-BD78-1AD23873A97C}"/>
              </a:ext>
            </a:extLst>
          </p:cNvPr>
          <p:cNvPicPr>
            <a:picLocks noChangeAspect="1"/>
          </p:cNvPicPr>
          <p:nvPr/>
        </p:nvPicPr>
        <p:blipFill>
          <a:blip r:embed="rId11"/>
          <a:stretch>
            <a:fillRect/>
          </a:stretch>
        </p:blipFill>
        <p:spPr>
          <a:xfrm>
            <a:off x="-1200" y="632911"/>
            <a:ext cx="3302000" cy="4343400"/>
          </a:xfrm>
          <a:prstGeom prst="rect">
            <a:avLst/>
          </a:prstGeom>
        </p:spPr>
      </p:pic>
      <p:pic>
        <p:nvPicPr>
          <p:cNvPr id="44" name="red_v_line">
            <a:extLst>
              <a:ext uri="{FF2B5EF4-FFF2-40B4-BE49-F238E27FC236}">
                <a16:creationId xmlns:a16="http://schemas.microsoft.com/office/drawing/2014/main" id="{1D28BBD8-4899-14EB-BFA8-77C8258E7F10}"/>
              </a:ext>
            </a:extLst>
          </p:cNvPr>
          <p:cNvPicPr>
            <a:picLocks noChangeAspect="1"/>
          </p:cNvPicPr>
          <p:nvPr/>
        </p:nvPicPr>
        <p:blipFill>
          <a:blip r:embed="rId12"/>
          <a:stretch>
            <a:fillRect/>
          </a:stretch>
        </p:blipFill>
        <p:spPr>
          <a:xfrm>
            <a:off x="-1200" y="632911"/>
            <a:ext cx="3302000" cy="4343400"/>
          </a:xfrm>
          <a:prstGeom prst="rect">
            <a:avLst/>
          </a:prstGeom>
        </p:spPr>
      </p:pic>
      <p:pic>
        <p:nvPicPr>
          <p:cNvPr id="45" name="Google Shape;85;p9">
            <a:extLst>
              <a:ext uri="{FF2B5EF4-FFF2-40B4-BE49-F238E27FC236}">
                <a16:creationId xmlns:a16="http://schemas.microsoft.com/office/drawing/2014/main" id="{52BCC00D-15DC-0664-D272-C50904E4BE11}"/>
              </a:ext>
            </a:extLst>
          </p:cNvPr>
          <p:cNvPicPr preferRelativeResize="0"/>
          <p:nvPr/>
        </p:nvPicPr>
        <p:blipFill rotWithShape="1">
          <a:blip r:embed="rId13">
            <a:alphaModFix/>
          </a:blip>
          <a:srcRect l="12921" t="4163" r="12921" b="64842"/>
          <a:stretch/>
        </p:blipFill>
        <p:spPr>
          <a:xfrm>
            <a:off x="3621175" y="947774"/>
            <a:ext cx="3773873" cy="1577257"/>
          </a:xfrm>
          <a:prstGeom prst="rect">
            <a:avLst/>
          </a:prstGeom>
          <a:noFill/>
          <a:ln>
            <a:noFill/>
          </a:ln>
        </p:spPr>
      </p:pic>
      <p:pic>
        <p:nvPicPr>
          <p:cNvPr id="8" name="demag" descr="A graph with blue dots and lines&#10;&#10;Description automatically generated">
            <a:extLst>
              <a:ext uri="{FF2B5EF4-FFF2-40B4-BE49-F238E27FC236}">
                <a16:creationId xmlns:a16="http://schemas.microsoft.com/office/drawing/2014/main" id="{9952F1F5-02DF-9309-7EAC-7507076B8ACF}"/>
              </a:ext>
            </a:extLst>
          </p:cNvPr>
          <p:cNvPicPr>
            <a:picLocks noChangeAspect="1"/>
          </p:cNvPicPr>
          <p:nvPr/>
        </p:nvPicPr>
        <p:blipFill>
          <a:blip r:embed="rId14"/>
          <a:stretch>
            <a:fillRect/>
          </a:stretch>
        </p:blipFill>
        <p:spPr>
          <a:xfrm>
            <a:off x="3299597" y="2716449"/>
            <a:ext cx="3473413" cy="2271586"/>
          </a:xfrm>
          <a:prstGeom prst="rect">
            <a:avLst/>
          </a:prstGeom>
        </p:spPr>
      </p:pic>
      <p:pic>
        <p:nvPicPr>
          <p:cNvPr id="10" name="peak_shift" descr="A red line graph on a black background&#10;&#10;Description automatically generated">
            <a:extLst>
              <a:ext uri="{FF2B5EF4-FFF2-40B4-BE49-F238E27FC236}">
                <a16:creationId xmlns:a16="http://schemas.microsoft.com/office/drawing/2014/main" id="{0FBEC094-8A66-8DD1-27EA-DF6F506B7602}"/>
              </a:ext>
            </a:extLst>
          </p:cNvPr>
          <p:cNvPicPr>
            <a:picLocks noChangeAspect="1"/>
          </p:cNvPicPr>
          <p:nvPr/>
        </p:nvPicPr>
        <p:blipFill>
          <a:blip r:embed="rId15"/>
          <a:stretch>
            <a:fillRect/>
          </a:stretch>
        </p:blipFill>
        <p:spPr>
          <a:xfrm>
            <a:off x="3299597" y="2716449"/>
            <a:ext cx="3473413" cy="2271586"/>
          </a:xfrm>
          <a:prstGeom prst="rect">
            <a:avLst/>
          </a:prstGeom>
        </p:spPr>
      </p:pic>
      <p:sp>
        <p:nvSpPr>
          <p:cNvPr id="11" name="Google Shape;47;p6">
            <a:extLst>
              <a:ext uri="{FF2B5EF4-FFF2-40B4-BE49-F238E27FC236}">
                <a16:creationId xmlns:a16="http://schemas.microsoft.com/office/drawing/2014/main" id="{397C1C2C-A84F-E1EA-ACD9-6E205B657015}"/>
              </a:ext>
            </a:extLst>
          </p:cNvPr>
          <p:cNvSpPr txBox="1"/>
          <p:nvPr/>
        </p:nvSpPr>
        <p:spPr>
          <a:xfrm>
            <a:off x="0" y="2913263"/>
            <a:ext cx="3484799" cy="1600408"/>
          </a:xfrm>
          <a:prstGeom prst="rect">
            <a:avLst/>
          </a:prstGeom>
          <a:noFill/>
          <a:ln>
            <a:noFill/>
          </a:ln>
        </p:spPr>
        <p:txBody>
          <a:bodyPr spcFirstLastPara="1" wrap="square" lIns="91425" tIns="91425" rIns="91425" bIns="91425" anchor="t" anchorCtr="0">
            <a:spAutoFit/>
          </a:bodyPr>
          <a:lstStyle/>
          <a:p>
            <a:pPr marL="457200" lvl="0" indent="-349250" algn="l" rtl="0">
              <a:spcBef>
                <a:spcPts val="640"/>
              </a:spcBef>
              <a:spcAft>
                <a:spcPts val="0"/>
              </a:spcAft>
              <a:buClr>
                <a:schemeClr val="dk1"/>
              </a:buClr>
              <a:buSzPts val="1900"/>
              <a:buChar char="•"/>
            </a:pPr>
            <a:r>
              <a:rPr lang="en-US" sz="1600" dirty="0">
                <a:solidFill>
                  <a:schemeClr val="dk1"/>
                </a:solidFill>
                <a:latin typeface="Fira Sans Medium"/>
                <a:ea typeface="Fira Sans Medium"/>
                <a:cs typeface="Fira Sans Medium"/>
                <a:sym typeface="Fira Sans Medium"/>
              </a:rPr>
              <a:t>Peak shift</a:t>
            </a:r>
          </a:p>
          <a:p>
            <a:pPr marL="914400" lvl="1" indent="-323850">
              <a:buClr>
                <a:schemeClr val="dk1"/>
              </a:buClr>
              <a:buSzPts val="1500"/>
              <a:buFont typeface="Arial"/>
              <a:buChar char="–"/>
            </a:pPr>
            <a:r>
              <a:rPr lang="en-US" dirty="0">
                <a:solidFill>
                  <a:schemeClr val="dk1"/>
                </a:solidFill>
                <a:latin typeface="Fira Sans Light"/>
                <a:ea typeface="Fira Sans Light"/>
                <a:cs typeface="Fira Sans Light"/>
                <a:sym typeface="Fira Sans Light"/>
              </a:rPr>
              <a:t>Different timescale to demagnetization</a:t>
            </a:r>
          </a:p>
          <a:p>
            <a:pPr marL="914400" lvl="1" indent="-323850">
              <a:buClr>
                <a:schemeClr val="dk1"/>
              </a:buClr>
              <a:buSzPts val="1500"/>
              <a:buFont typeface="Arial"/>
              <a:buChar char="–"/>
            </a:pPr>
            <a:r>
              <a:rPr lang="en-US" dirty="0">
                <a:solidFill>
                  <a:schemeClr val="dk1"/>
                </a:solidFill>
                <a:latin typeface="Fira Sans Light"/>
                <a:ea typeface="Fira Sans Light"/>
                <a:cs typeface="Fira Sans Light"/>
                <a:sym typeface="Fira Sans Light"/>
              </a:rPr>
              <a:t>Bipolar behavior</a:t>
            </a:r>
          </a:p>
          <a:p>
            <a:pPr marL="914400" lvl="1" indent="-323850">
              <a:buClr>
                <a:schemeClr val="dk1"/>
              </a:buClr>
              <a:buSzPts val="1500"/>
              <a:buFont typeface="Arial"/>
              <a:buChar char="–"/>
            </a:pPr>
            <a:endParaRPr lang="en-US" dirty="0">
              <a:solidFill>
                <a:schemeClr val="dk1"/>
              </a:solidFill>
              <a:latin typeface="Fira Sans Light"/>
              <a:ea typeface="Fira Sans Light"/>
              <a:cs typeface="Fira Sans Light"/>
              <a:sym typeface="Fira Sans Light"/>
            </a:endParaRPr>
          </a:p>
          <a:p>
            <a:pPr marL="914400" lvl="1" indent="-323850">
              <a:buClr>
                <a:schemeClr val="dk1"/>
              </a:buClr>
              <a:buSzPts val="1500"/>
              <a:buFont typeface="Arial"/>
              <a:buChar char="–"/>
            </a:pPr>
            <a:endParaRPr lang="en-US" sz="1500" dirty="0">
              <a:solidFill>
                <a:schemeClr val="dk1"/>
              </a:solidFill>
              <a:latin typeface="Fira Sans Light"/>
              <a:ea typeface="Fira Sans Light"/>
              <a:cs typeface="Fira Sans Light"/>
              <a:sym typeface="Fira Sans Light"/>
            </a:endParaRPr>
          </a:p>
        </p:txBody>
      </p:sp>
      <p:sp>
        <p:nvSpPr>
          <p:cNvPr id="12" name="TextBox 11">
            <a:extLst>
              <a:ext uri="{FF2B5EF4-FFF2-40B4-BE49-F238E27FC236}">
                <a16:creationId xmlns:a16="http://schemas.microsoft.com/office/drawing/2014/main" id="{AE5DA427-694D-2A48-A4EC-88D8DE889643}"/>
              </a:ext>
            </a:extLst>
          </p:cNvPr>
          <p:cNvSpPr txBox="1"/>
          <p:nvPr/>
        </p:nvSpPr>
        <p:spPr>
          <a:xfrm>
            <a:off x="4477496" y="2618470"/>
            <a:ext cx="1133644" cy="276999"/>
          </a:xfrm>
          <a:prstGeom prst="rect">
            <a:avLst/>
          </a:prstGeom>
          <a:noFill/>
        </p:spPr>
        <p:txBody>
          <a:bodyPr wrap="none" rtlCol="0">
            <a:spAutoFit/>
          </a:bodyPr>
          <a:lstStyle/>
          <a:p>
            <a:r>
              <a:rPr lang="en-DE" sz="1200" dirty="0">
                <a:latin typeface="Fira Sans Medium" panose="020B0603050000020004" pitchFamily="34" charset="0"/>
              </a:rPr>
              <a:t>Fe, 25 mJ/cm</a:t>
            </a:r>
            <a:r>
              <a:rPr lang="en-DE" sz="1200" baseline="30000" dirty="0">
                <a:latin typeface="Fira Sans Medium" panose="020B0603050000020004" pitchFamily="34" charset="0"/>
              </a:rPr>
              <a:t>2</a:t>
            </a:r>
          </a:p>
        </p:txBody>
      </p:sp>
    </p:spTree>
    <p:extLst>
      <p:ext uri="{BB962C8B-B14F-4D97-AF65-F5344CB8AC3E}">
        <p14:creationId xmlns:p14="http://schemas.microsoft.com/office/powerpoint/2010/main" val="239035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0"/>
          <p:cNvSpPr txBox="1">
            <a:spLocks noGrp="1"/>
          </p:cNvSpPr>
          <p:nvPr>
            <p:ph type="title"/>
          </p:nvPr>
        </p:nvSpPr>
        <p:spPr>
          <a:xfrm>
            <a:off x="179512" y="194326"/>
            <a:ext cx="5328600" cy="369300"/>
          </a:xfrm>
          <a:prstGeom prst="rect">
            <a:avLst/>
          </a:prstGeom>
        </p:spPr>
        <p:txBody>
          <a:bodyPr spcFirstLastPara="1" wrap="square" lIns="91425" tIns="45700" rIns="91425" bIns="45700" anchor="ctr" anchorCtr="0">
            <a:noAutofit/>
          </a:bodyPr>
          <a:lstStyle/>
          <a:p>
            <a:pPr lvl="0"/>
            <a:r>
              <a:rPr lang="en-US" dirty="0"/>
              <a:t>Time-resolved peak shift</a:t>
            </a:r>
            <a:endParaRPr dirty="0"/>
          </a:p>
        </p:txBody>
      </p:sp>
      <p:sp>
        <p:nvSpPr>
          <p:cNvPr id="92" name="Google Shape;92;p10"/>
          <p:cNvSpPr txBox="1">
            <a:spLocks noGrp="1"/>
          </p:cNvSpPr>
          <p:nvPr>
            <p:ph type="sldNum" idx="12"/>
          </p:nvPr>
        </p:nvSpPr>
        <p:spPr>
          <a:xfrm>
            <a:off x="6902896" y="4896310"/>
            <a:ext cx="2133600" cy="261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
              <a:t>6</a:t>
            </a:fld>
            <a:endParaRPr/>
          </a:p>
        </p:txBody>
      </p:sp>
      <p:pic>
        <p:nvPicPr>
          <p:cNvPr id="4" name="demag" descr="A graph with blue dots and lines&#10;&#10;Description automatically generated">
            <a:extLst>
              <a:ext uri="{FF2B5EF4-FFF2-40B4-BE49-F238E27FC236}">
                <a16:creationId xmlns:a16="http://schemas.microsoft.com/office/drawing/2014/main" id="{E9C07509-9829-1459-6011-EAC9128C3496}"/>
              </a:ext>
            </a:extLst>
          </p:cNvPr>
          <p:cNvPicPr>
            <a:picLocks noChangeAspect="1"/>
          </p:cNvPicPr>
          <p:nvPr/>
        </p:nvPicPr>
        <p:blipFill>
          <a:blip r:embed="rId3"/>
          <a:stretch>
            <a:fillRect/>
          </a:stretch>
        </p:blipFill>
        <p:spPr>
          <a:xfrm>
            <a:off x="3299597" y="2716449"/>
            <a:ext cx="3473413" cy="2271586"/>
          </a:xfrm>
          <a:prstGeom prst="rect">
            <a:avLst/>
          </a:prstGeom>
        </p:spPr>
      </p:pic>
      <p:pic>
        <p:nvPicPr>
          <p:cNvPr id="5" name="time intervalls" descr="A black rectangular object with a black background&#10;&#10;Description automatically generated">
            <a:extLst>
              <a:ext uri="{FF2B5EF4-FFF2-40B4-BE49-F238E27FC236}">
                <a16:creationId xmlns:a16="http://schemas.microsoft.com/office/drawing/2014/main" id="{01D79D17-6A92-2403-E4E5-E879BFC7CC1B}"/>
              </a:ext>
            </a:extLst>
          </p:cNvPr>
          <p:cNvPicPr>
            <a:picLocks noChangeAspect="1"/>
          </p:cNvPicPr>
          <p:nvPr/>
        </p:nvPicPr>
        <p:blipFill>
          <a:blip r:embed="rId4"/>
          <a:stretch>
            <a:fillRect/>
          </a:stretch>
        </p:blipFill>
        <p:spPr>
          <a:xfrm>
            <a:off x="3299597" y="2716449"/>
            <a:ext cx="3473413" cy="2271586"/>
          </a:xfrm>
          <a:prstGeom prst="rect">
            <a:avLst/>
          </a:prstGeom>
        </p:spPr>
      </p:pic>
      <p:pic>
        <p:nvPicPr>
          <p:cNvPr id="6" name="peak_shift" descr="A red line graph on a black background&#10;&#10;Description automatically generated">
            <a:extLst>
              <a:ext uri="{FF2B5EF4-FFF2-40B4-BE49-F238E27FC236}">
                <a16:creationId xmlns:a16="http://schemas.microsoft.com/office/drawing/2014/main" id="{80F654EA-4CBD-3FD4-4C22-1BAEBD575F61}"/>
              </a:ext>
            </a:extLst>
          </p:cNvPr>
          <p:cNvPicPr>
            <a:picLocks noChangeAspect="1"/>
          </p:cNvPicPr>
          <p:nvPr/>
        </p:nvPicPr>
        <p:blipFill>
          <a:blip r:embed="rId5"/>
          <a:stretch>
            <a:fillRect/>
          </a:stretch>
        </p:blipFill>
        <p:spPr>
          <a:xfrm>
            <a:off x="3299597" y="2716449"/>
            <a:ext cx="3473413" cy="2271586"/>
          </a:xfrm>
          <a:prstGeom prst="rect">
            <a:avLst/>
          </a:prstGeom>
        </p:spPr>
      </p:pic>
      <p:pic>
        <p:nvPicPr>
          <p:cNvPr id="11" name="Google Shape;85;p9">
            <a:extLst>
              <a:ext uri="{FF2B5EF4-FFF2-40B4-BE49-F238E27FC236}">
                <a16:creationId xmlns:a16="http://schemas.microsoft.com/office/drawing/2014/main" id="{88070F39-FCF9-956E-C9F6-BE6068E899AA}"/>
              </a:ext>
            </a:extLst>
          </p:cNvPr>
          <p:cNvPicPr preferRelativeResize="0"/>
          <p:nvPr/>
        </p:nvPicPr>
        <p:blipFill rotWithShape="1">
          <a:blip r:embed="rId6">
            <a:alphaModFix/>
          </a:blip>
          <a:srcRect l="12921" t="67052" r="12921" b="1076"/>
          <a:stretch/>
        </p:blipFill>
        <p:spPr>
          <a:xfrm>
            <a:off x="3621175" y="917721"/>
            <a:ext cx="3773873" cy="1621926"/>
          </a:xfrm>
          <a:prstGeom prst="rect">
            <a:avLst/>
          </a:prstGeom>
          <a:noFill/>
          <a:ln>
            <a:noFill/>
          </a:ln>
        </p:spPr>
      </p:pic>
      <p:pic>
        <p:nvPicPr>
          <p:cNvPr id="16" name="blue_data" descr="A blue dotted line in a black background&#10;&#10;Description automatically generated">
            <a:extLst>
              <a:ext uri="{FF2B5EF4-FFF2-40B4-BE49-F238E27FC236}">
                <a16:creationId xmlns:a16="http://schemas.microsoft.com/office/drawing/2014/main" id="{E1054125-E227-2A3B-6EEB-F40177D8380C}"/>
              </a:ext>
            </a:extLst>
          </p:cNvPr>
          <p:cNvPicPr>
            <a:picLocks noChangeAspect="1"/>
          </p:cNvPicPr>
          <p:nvPr/>
        </p:nvPicPr>
        <p:blipFill>
          <a:blip r:embed="rId7"/>
          <a:stretch>
            <a:fillRect/>
          </a:stretch>
        </p:blipFill>
        <p:spPr>
          <a:xfrm>
            <a:off x="0" y="632911"/>
            <a:ext cx="3302000" cy="4343400"/>
          </a:xfrm>
          <a:prstGeom prst="rect">
            <a:avLst/>
          </a:prstGeom>
        </p:spPr>
      </p:pic>
      <p:pic>
        <p:nvPicPr>
          <p:cNvPr id="17" name="blue_fill" descr="A black background with a black shadow&#10;&#10;Description automatically generated">
            <a:extLst>
              <a:ext uri="{FF2B5EF4-FFF2-40B4-BE49-F238E27FC236}">
                <a16:creationId xmlns:a16="http://schemas.microsoft.com/office/drawing/2014/main" id="{F5678A0A-D4E0-B1D2-A0D7-630449C6DB49}"/>
              </a:ext>
            </a:extLst>
          </p:cNvPr>
          <p:cNvPicPr>
            <a:picLocks noChangeAspect="1"/>
          </p:cNvPicPr>
          <p:nvPr/>
        </p:nvPicPr>
        <p:blipFill>
          <a:blip r:embed="rId8"/>
          <a:stretch>
            <a:fillRect/>
          </a:stretch>
        </p:blipFill>
        <p:spPr>
          <a:xfrm>
            <a:off x="0" y="632911"/>
            <a:ext cx="3302000" cy="4343400"/>
          </a:xfrm>
          <a:prstGeom prst="rect">
            <a:avLst/>
          </a:prstGeom>
        </p:spPr>
      </p:pic>
      <p:pic>
        <p:nvPicPr>
          <p:cNvPr id="19" name="blue_line" descr="A blue line on a black background&#10;&#10;Description automatically generated">
            <a:extLst>
              <a:ext uri="{FF2B5EF4-FFF2-40B4-BE49-F238E27FC236}">
                <a16:creationId xmlns:a16="http://schemas.microsoft.com/office/drawing/2014/main" id="{3FF6930F-6DEF-6A2C-D4C7-12535FF31117}"/>
              </a:ext>
            </a:extLst>
          </p:cNvPr>
          <p:cNvPicPr>
            <a:picLocks noChangeAspect="1"/>
          </p:cNvPicPr>
          <p:nvPr/>
        </p:nvPicPr>
        <p:blipFill>
          <a:blip r:embed="rId9"/>
          <a:stretch>
            <a:fillRect/>
          </a:stretch>
        </p:blipFill>
        <p:spPr>
          <a:xfrm>
            <a:off x="0" y="632911"/>
            <a:ext cx="3302000" cy="4343400"/>
          </a:xfrm>
          <a:prstGeom prst="rect">
            <a:avLst/>
          </a:prstGeom>
        </p:spPr>
      </p:pic>
      <p:pic>
        <p:nvPicPr>
          <p:cNvPr id="20" name="diff_plot" descr="A screenshot of a graph&#10;&#10;Description automatically generated">
            <a:extLst>
              <a:ext uri="{FF2B5EF4-FFF2-40B4-BE49-F238E27FC236}">
                <a16:creationId xmlns:a16="http://schemas.microsoft.com/office/drawing/2014/main" id="{9A203A31-6BAA-A99C-625C-57A2439C0948}"/>
              </a:ext>
            </a:extLst>
          </p:cNvPr>
          <p:cNvPicPr>
            <a:picLocks noChangeAspect="1"/>
          </p:cNvPicPr>
          <p:nvPr/>
        </p:nvPicPr>
        <p:blipFill>
          <a:blip r:embed="rId10"/>
          <a:stretch>
            <a:fillRect/>
          </a:stretch>
        </p:blipFill>
        <p:spPr>
          <a:xfrm>
            <a:off x="0" y="632911"/>
            <a:ext cx="3302000" cy="4343400"/>
          </a:xfrm>
          <a:prstGeom prst="rect">
            <a:avLst/>
          </a:prstGeom>
        </p:spPr>
      </p:pic>
      <p:pic>
        <p:nvPicPr>
          <p:cNvPr id="21" name="gray_data_and_plot" descr="A screen shot of a graph&#10;&#10;Description automatically generated">
            <a:extLst>
              <a:ext uri="{FF2B5EF4-FFF2-40B4-BE49-F238E27FC236}">
                <a16:creationId xmlns:a16="http://schemas.microsoft.com/office/drawing/2014/main" id="{5E1A899D-4128-DB0A-2DE9-EFFAFB671381}"/>
              </a:ext>
            </a:extLst>
          </p:cNvPr>
          <p:cNvPicPr>
            <a:picLocks noChangeAspect="1"/>
          </p:cNvPicPr>
          <p:nvPr/>
        </p:nvPicPr>
        <p:blipFill>
          <a:blip r:embed="rId11"/>
          <a:stretch>
            <a:fillRect/>
          </a:stretch>
        </p:blipFill>
        <p:spPr>
          <a:xfrm>
            <a:off x="0" y="632911"/>
            <a:ext cx="3302000" cy="4343400"/>
          </a:xfrm>
          <a:prstGeom prst="rect">
            <a:avLst/>
          </a:prstGeom>
        </p:spPr>
      </p:pic>
      <p:pic>
        <p:nvPicPr>
          <p:cNvPr id="22" name="gray_fill" descr="A black background with a cone shaped object&#10;&#10;Description automatically generated">
            <a:extLst>
              <a:ext uri="{FF2B5EF4-FFF2-40B4-BE49-F238E27FC236}">
                <a16:creationId xmlns:a16="http://schemas.microsoft.com/office/drawing/2014/main" id="{7F05C79C-595E-3891-57AD-808FA821AD4B}"/>
              </a:ext>
            </a:extLst>
          </p:cNvPr>
          <p:cNvPicPr>
            <a:picLocks noChangeAspect="1"/>
          </p:cNvPicPr>
          <p:nvPr/>
        </p:nvPicPr>
        <p:blipFill>
          <a:blip r:embed="rId12"/>
          <a:stretch>
            <a:fillRect/>
          </a:stretch>
        </p:blipFill>
        <p:spPr>
          <a:xfrm>
            <a:off x="0" y="632911"/>
            <a:ext cx="3302000" cy="4343400"/>
          </a:xfrm>
          <a:prstGeom prst="rect">
            <a:avLst/>
          </a:prstGeom>
        </p:spPr>
      </p:pic>
      <p:pic>
        <p:nvPicPr>
          <p:cNvPr id="23" name="gray_line" descr="A black background with a black line&#10;&#10;Description automatically generated">
            <a:extLst>
              <a:ext uri="{FF2B5EF4-FFF2-40B4-BE49-F238E27FC236}">
                <a16:creationId xmlns:a16="http://schemas.microsoft.com/office/drawing/2014/main" id="{A63CC5BB-550F-68A9-AB15-CCBF71E9765B}"/>
              </a:ext>
            </a:extLst>
          </p:cNvPr>
          <p:cNvPicPr>
            <a:picLocks noChangeAspect="1"/>
          </p:cNvPicPr>
          <p:nvPr/>
        </p:nvPicPr>
        <p:blipFill>
          <a:blip r:embed="rId13"/>
          <a:stretch>
            <a:fillRect/>
          </a:stretch>
        </p:blipFill>
        <p:spPr>
          <a:xfrm>
            <a:off x="0" y="632911"/>
            <a:ext cx="3302000" cy="4343400"/>
          </a:xfrm>
          <a:prstGeom prst="rect">
            <a:avLst/>
          </a:prstGeom>
        </p:spPr>
      </p:pic>
      <p:pic>
        <p:nvPicPr>
          <p:cNvPr id="24" name="red_data" descr="A red dot line in the dark&#10;&#10;Description automatically generated">
            <a:extLst>
              <a:ext uri="{FF2B5EF4-FFF2-40B4-BE49-F238E27FC236}">
                <a16:creationId xmlns:a16="http://schemas.microsoft.com/office/drawing/2014/main" id="{2058355D-D4FE-6D24-6431-BE8A1DAD3B45}"/>
              </a:ext>
            </a:extLst>
          </p:cNvPr>
          <p:cNvPicPr>
            <a:picLocks noChangeAspect="1"/>
          </p:cNvPicPr>
          <p:nvPr/>
        </p:nvPicPr>
        <p:blipFill>
          <a:blip r:embed="rId14"/>
          <a:stretch>
            <a:fillRect/>
          </a:stretch>
        </p:blipFill>
        <p:spPr>
          <a:xfrm>
            <a:off x="0" y="632911"/>
            <a:ext cx="3302000" cy="4343400"/>
          </a:xfrm>
          <a:prstGeom prst="rect">
            <a:avLst/>
          </a:prstGeom>
        </p:spPr>
      </p:pic>
      <p:pic>
        <p:nvPicPr>
          <p:cNvPr id="25" name="red_fill" descr="A black background with a black shadow&#10;&#10;Description automatically generated">
            <a:extLst>
              <a:ext uri="{FF2B5EF4-FFF2-40B4-BE49-F238E27FC236}">
                <a16:creationId xmlns:a16="http://schemas.microsoft.com/office/drawing/2014/main" id="{D217F088-1C00-D5B5-D342-5878AEC85442}"/>
              </a:ext>
            </a:extLst>
          </p:cNvPr>
          <p:cNvPicPr>
            <a:picLocks noChangeAspect="1"/>
          </p:cNvPicPr>
          <p:nvPr/>
        </p:nvPicPr>
        <p:blipFill>
          <a:blip r:embed="rId15"/>
          <a:stretch>
            <a:fillRect/>
          </a:stretch>
        </p:blipFill>
        <p:spPr>
          <a:xfrm>
            <a:off x="0" y="632911"/>
            <a:ext cx="3302000" cy="4343400"/>
          </a:xfrm>
          <a:prstGeom prst="rect">
            <a:avLst/>
          </a:prstGeom>
        </p:spPr>
      </p:pic>
      <p:pic>
        <p:nvPicPr>
          <p:cNvPr id="26" name="red_line" descr="A black background with red lines&#10;&#10;Description automatically generated">
            <a:extLst>
              <a:ext uri="{FF2B5EF4-FFF2-40B4-BE49-F238E27FC236}">
                <a16:creationId xmlns:a16="http://schemas.microsoft.com/office/drawing/2014/main" id="{E85CC4E0-FB70-B5D3-6590-A1ECEB4B429F}"/>
              </a:ext>
            </a:extLst>
          </p:cNvPr>
          <p:cNvPicPr>
            <a:picLocks noChangeAspect="1"/>
          </p:cNvPicPr>
          <p:nvPr/>
        </p:nvPicPr>
        <p:blipFill>
          <a:blip r:embed="rId16"/>
          <a:stretch>
            <a:fillRect/>
          </a:stretch>
        </p:blipFill>
        <p:spPr>
          <a:xfrm>
            <a:off x="0" y="632911"/>
            <a:ext cx="3302000" cy="4343400"/>
          </a:xfrm>
          <a:prstGeom prst="rect">
            <a:avLst/>
          </a:prstGeom>
        </p:spPr>
      </p:pic>
      <p:pic>
        <p:nvPicPr>
          <p:cNvPr id="28" name="gray_v_line">
            <a:extLst>
              <a:ext uri="{FF2B5EF4-FFF2-40B4-BE49-F238E27FC236}">
                <a16:creationId xmlns:a16="http://schemas.microsoft.com/office/drawing/2014/main" id="{763629B3-C9E5-1ABD-2836-4D7603ED8E13}"/>
              </a:ext>
            </a:extLst>
          </p:cNvPr>
          <p:cNvPicPr>
            <a:picLocks noChangeAspect="1"/>
          </p:cNvPicPr>
          <p:nvPr/>
        </p:nvPicPr>
        <p:blipFill>
          <a:blip r:embed="rId17"/>
          <a:stretch>
            <a:fillRect/>
          </a:stretch>
        </p:blipFill>
        <p:spPr>
          <a:xfrm>
            <a:off x="-1200" y="632911"/>
            <a:ext cx="3302000" cy="4343400"/>
          </a:xfrm>
          <a:prstGeom prst="rect">
            <a:avLst/>
          </a:prstGeom>
        </p:spPr>
      </p:pic>
      <p:pic>
        <p:nvPicPr>
          <p:cNvPr id="29" name="red_v_line">
            <a:extLst>
              <a:ext uri="{FF2B5EF4-FFF2-40B4-BE49-F238E27FC236}">
                <a16:creationId xmlns:a16="http://schemas.microsoft.com/office/drawing/2014/main" id="{851AB08E-0748-13FA-7CAF-C94076A480EE}"/>
              </a:ext>
            </a:extLst>
          </p:cNvPr>
          <p:cNvPicPr>
            <a:picLocks noChangeAspect="1"/>
          </p:cNvPicPr>
          <p:nvPr/>
        </p:nvPicPr>
        <p:blipFill>
          <a:blip r:embed="rId18"/>
          <a:stretch>
            <a:fillRect/>
          </a:stretch>
        </p:blipFill>
        <p:spPr>
          <a:xfrm>
            <a:off x="-1200" y="632911"/>
            <a:ext cx="3302000" cy="4343400"/>
          </a:xfrm>
          <a:prstGeom prst="rect">
            <a:avLst/>
          </a:prstGeom>
        </p:spPr>
      </p:pic>
      <p:pic>
        <p:nvPicPr>
          <p:cNvPr id="31" name="short_legend" descr="A screenshot of a phone&#10;&#10;Description automatically generated">
            <a:extLst>
              <a:ext uri="{FF2B5EF4-FFF2-40B4-BE49-F238E27FC236}">
                <a16:creationId xmlns:a16="http://schemas.microsoft.com/office/drawing/2014/main" id="{6E33C593-ECC3-924E-C6BD-6CEEBE002B00}"/>
              </a:ext>
            </a:extLst>
          </p:cNvPr>
          <p:cNvPicPr>
            <a:picLocks noChangeAspect="1"/>
          </p:cNvPicPr>
          <p:nvPr/>
        </p:nvPicPr>
        <p:blipFill>
          <a:blip r:embed="rId19"/>
          <a:stretch>
            <a:fillRect/>
          </a:stretch>
        </p:blipFill>
        <p:spPr>
          <a:xfrm>
            <a:off x="-2400" y="633317"/>
            <a:ext cx="3302000" cy="4343400"/>
          </a:xfrm>
          <a:prstGeom prst="rect">
            <a:avLst/>
          </a:prstGeom>
        </p:spPr>
      </p:pic>
      <p:pic>
        <p:nvPicPr>
          <p:cNvPr id="15" name="long_legend" descr="A screenshot of a cell phone&#10;&#10;Description automatically generated">
            <a:extLst>
              <a:ext uri="{FF2B5EF4-FFF2-40B4-BE49-F238E27FC236}">
                <a16:creationId xmlns:a16="http://schemas.microsoft.com/office/drawing/2014/main" id="{9540A043-2A65-EB4B-2A5C-F6C189A1200F}"/>
              </a:ext>
            </a:extLst>
          </p:cNvPr>
          <p:cNvPicPr>
            <a:picLocks noChangeAspect="1"/>
          </p:cNvPicPr>
          <p:nvPr/>
        </p:nvPicPr>
        <p:blipFill>
          <a:blip r:embed="rId20"/>
          <a:stretch>
            <a:fillRect/>
          </a:stretch>
        </p:blipFill>
        <p:spPr>
          <a:xfrm>
            <a:off x="0" y="632911"/>
            <a:ext cx="3302000" cy="4343400"/>
          </a:xfrm>
          <a:prstGeom prst="rect">
            <a:avLst/>
          </a:prstGeom>
        </p:spPr>
      </p:pic>
      <p:sp>
        <p:nvSpPr>
          <p:cNvPr id="8" name="Text Placeholder 7">
            <a:extLst>
              <a:ext uri="{FF2B5EF4-FFF2-40B4-BE49-F238E27FC236}">
                <a16:creationId xmlns:a16="http://schemas.microsoft.com/office/drawing/2014/main" id="{16DEF1B3-D4C3-7094-BF13-BBBD2C4D0B6A}"/>
              </a:ext>
            </a:extLst>
          </p:cNvPr>
          <p:cNvSpPr>
            <a:spLocks noGrp="1"/>
          </p:cNvSpPr>
          <p:nvPr>
            <p:ph type="body" idx="1"/>
          </p:nvPr>
        </p:nvSpPr>
        <p:spPr/>
        <p:txBody>
          <a:bodyPr/>
          <a:lstStyle/>
          <a:p>
            <a:endParaRPr lang="en-DE" dirty="0"/>
          </a:p>
        </p:txBody>
      </p:sp>
      <p:sp>
        <p:nvSpPr>
          <p:cNvPr id="12" name="TextBox 11">
            <a:extLst>
              <a:ext uri="{FF2B5EF4-FFF2-40B4-BE49-F238E27FC236}">
                <a16:creationId xmlns:a16="http://schemas.microsoft.com/office/drawing/2014/main" id="{6D4AD75C-3131-C2E9-E06B-1D8521EE9C84}"/>
              </a:ext>
            </a:extLst>
          </p:cNvPr>
          <p:cNvSpPr txBox="1"/>
          <p:nvPr/>
        </p:nvSpPr>
        <p:spPr>
          <a:xfrm>
            <a:off x="4477496" y="2618470"/>
            <a:ext cx="1133644" cy="276999"/>
          </a:xfrm>
          <a:prstGeom prst="rect">
            <a:avLst/>
          </a:prstGeom>
          <a:noFill/>
        </p:spPr>
        <p:txBody>
          <a:bodyPr wrap="none" rtlCol="0">
            <a:spAutoFit/>
          </a:bodyPr>
          <a:lstStyle/>
          <a:p>
            <a:r>
              <a:rPr lang="en-DE" sz="1200" dirty="0">
                <a:latin typeface="Fira Sans Medium" panose="020B0603050000020004" pitchFamily="34" charset="0"/>
              </a:rPr>
              <a:t>Fe, 25 mJ/cm</a:t>
            </a:r>
            <a:r>
              <a:rPr lang="en-DE" sz="1200" baseline="30000" dirty="0">
                <a:latin typeface="Fira Sans Medium" panose="020B0603050000020004" pitchFamily="34" charset="0"/>
              </a:rPr>
              <a:t>2</a:t>
            </a:r>
          </a:p>
        </p:txBody>
      </p:sp>
      <p:sp>
        <p:nvSpPr>
          <p:cNvPr id="13" name="Google Shape;47;p6">
            <a:extLst>
              <a:ext uri="{FF2B5EF4-FFF2-40B4-BE49-F238E27FC236}">
                <a16:creationId xmlns:a16="http://schemas.microsoft.com/office/drawing/2014/main" id="{323EF9C0-257C-7B5C-9D4B-FFBE1F73F324}"/>
              </a:ext>
            </a:extLst>
          </p:cNvPr>
          <p:cNvSpPr txBox="1"/>
          <p:nvPr/>
        </p:nvSpPr>
        <p:spPr>
          <a:xfrm>
            <a:off x="6615100" y="2833427"/>
            <a:ext cx="2442186" cy="2246739"/>
          </a:xfrm>
          <a:prstGeom prst="rect">
            <a:avLst/>
          </a:prstGeom>
          <a:noFill/>
          <a:ln>
            <a:noFill/>
          </a:ln>
        </p:spPr>
        <p:txBody>
          <a:bodyPr spcFirstLastPara="1" wrap="square" lIns="91425" tIns="91425" rIns="91425" bIns="91425" anchor="t" anchorCtr="0">
            <a:spAutoFit/>
          </a:bodyPr>
          <a:lstStyle/>
          <a:p>
            <a:pPr marL="457200" lvl="0" indent="-349250" algn="l" rtl="0">
              <a:spcBef>
                <a:spcPts val="640"/>
              </a:spcBef>
              <a:spcAft>
                <a:spcPts val="0"/>
              </a:spcAft>
              <a:buClr>
                <a:schemeClr val="dk1"/>
              </a:buClr>
              <a:buSzPts val="1900"/>
              <a:buChar char="•"/>
            </a:pPr>
            <a:r>
              <a:rPr lang="en-US" sz="1600" dirty="0">
                <a:solidFill>
                  <a:schemeClr val="dk1"/>
                </a:solidFill>
                <a:latin typeface="Fira Sans Medium"/>
                <a:ea typeface="Fira Sans Medium"/>
                <a:cs typeface="Fira Sans Medium"/>
                <a:sym typeface="Fira Sans Medium"/>
              </a:rPr>
              <a:t>Peak shift</a:t>
            </a:r>
          </a:p>
          <a:p>
            <a:pPr marL="914400" lvl="1" indent="-323850">
              <a:buClr>
                <a:schemeClr val="dk1"/>
              </a:buClr>
              <a:buSzPts val="1500"/>
              <a:buFont typeface="Arial"/>
              <a:buChar char="–"/>
            </a:pPr>
            <a:r>
              <a:rPr lang="en-US" dirty="0">
                <a:solidFill>
                  <a:schemeClr val="dk1"/>
                </a:solidFill>
                <a:latin typeface="Fira Sans Light"/>
                <a:ea typeface="Fira Sans Light"/>
                <a:cs typeface="Fira Sans Light"/>
                <a:sym typeface="Fira Sans Light"/>
              </a:rPr>
              <a:t>Positive shift and peak broadening right after excitation</a:t>
            </a:r>
          </a:p>
          <a:p>
            <a:pPr marL="914400" lvl="1" indent="-323850">
              <a:buClr>
                <a:schemeClr val="dk1"/>
              </a:buClr>
              <a:buSzPts val="1500"/>
              <a:buFont typeface="Arial"/>
              <a:buChar char="–"/>
            </a:pPr>
            <a:r>
              <a:rPr lang="en-US" dirty="0">
                <a:solidFill>
                  <a:schemeClr val="dk1"/>
                </a:solidFill>
                <a:latin typeface="Fira Sans Light"/>
                <a:ea typeface="Fira Sans Light"/>
                <a:cs typeface="Fira Sans Light"/>
                <a:sym typeface="Fira Sans Light"/>
              </a:rPr>
              <a:t>Negative shift at longer timescales</a:t>
            </a:r>
          </a:p>
          <a:p>
            <a:pPr marL="914400" lvl="1" indent="-323850">
              <a:buClr>
                <a:schemeClr val="dk1"/>
              </a:buClr>
              <a:buSzPts val="1500"/>
              <a:buFont typeface="Arial"/>
              <a:buChar char="–"/>
            </a:pPr>
            <a:endParaRPr lang="en-US" sz="1500" dirty="0">
              <a:solidFill>
                <a:schemeClr val="dk1"/>
              </a:solidFill>
              <a:latin typeface="Fira Sans Light"/>
              <a:ea typeface="Fira Sans Light"/>
              <a:cs typeface="Fira Sans Light"/>
              <a:sym typeface="Fira Sans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1"/>
          <p:cNvSpPr txBox="1">
            <a:spLocks noGrp="1"/>
          </p:cNvSpPr>
          <p:nvPr>
            <p:ph type="title"/>
          </p:nvPr>
        </p:nvSpPr>
        <p:spPr>
          <a:xfrm>
            <a:off x="179512" y="194326"/>
            <a:ext cx="5328600" cy="369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de"/>
              <a:t>Summary</a:t>
            </a:r>
            <a:endParaRPr/>
          </a:p>
        </p:txBody>
      </p:sp>
      <p:sp>
        <p:nvSpPr>
          <p:cNvPr id="101" name="Google Shape;101;p11"/>
          <p:cNvSpPr txBox="1">
            <a:spLocks noGrp="1"/>
          </p:cNvSpPr>
          <p:nvPr>
            <p:ph type="sldNum" idx="12"/>
          </p:nvPr>
        </p:nvSpPr>
        <p:spPr>
          <a:xfrm>
            <a:off x="6902896" y="4896310"/>
            <a:ext cx="2133600" cy="261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
              <a:t>7</a:t>
            </a:fld>
            <a:endParaRPr dirty="0"/>
          </a:p>
        </p:txBody>
      </p:sp>
      <p:sp>
        <p:nvSpPr>
          <p:cNvPr id="102" name="Google Shape;102;p11"/>
          <p:cNvSpPr txBox="1">
            <a:spLocks noGrp="1"/>
          </p:cNvSpPr>
          <p:nvPr>
            <p:ph type="body" idx="1"/>
          </p:nvPr>
        </p:nvSpPr>
        <p:spPr>
          <a:xfrm>
            <a:off x="3147950" y="884566"/>
            <a:ext cx="5635210" cy="4011744"/>
          </a:xfrm>
          <a:prstGeom prst="rect">
            <a:avLst/>
          </a:prstGeom>
        </p:spPr>
        <p:txBody>
          <a:bodyPr spcFirstLastPara="1" wrap="square" lIns="91425" tIns="45700" rIns="91425" bIns="45700" anchor="t" anchorCtr="0">
            <a:noAutofit/>
          </a:bodyPr>
          <a:lstStyle/>
          <a:p>
            <a:pPr marL="342900" indent="-342900"/>
            <a:r>
              <a:rPr lang="en-US" sz="1600" dirty="0"/>
              <a:t>Time-resolved magnetic SAXS</a:t>
            </a:r>
          </a:p>
          <a:p>
            <a:pPr marL="800100" lvl="1" indent="-342900"/>
            <a:r>
              <a:rPr lang="en-US" sz="1400" dirty="0"/>
              <a:t>First lab-based setup</a:t>
            </a:r>
          </a:p>
          <a:p>
            <a:pPr marL="800100" lvl="1" indent="-342900"/>
            <a:r>
              <a:rPr lang="en-US" sz="1400" dirty="0"/>
              <a:t>Superb SNR within the minutes</a:t>
            </a:r>
          </a:p>
          <a:p>
            <a:pPr marL="800100" lvl="1" indent="-342900"/>
            <a:r>
              <a:rPr lang="en-US" sz="1400" dirty="0"/>
              <a:t>High resolution in reciprocal space</a:t>
            </a:r>
            <a:endParaRPr lang="ru-RU" sz="1400" dirty="0"/>
          </a:p>
          <a:p>
            <a:pPr marL="342900" indent="-342900"/>
            <a:r>
              <a:rPr lang="en-US" sz="1600" dirty="0"/>
              <a:t>Element selective measurements</a:t>
            </a:r>
          </a:p>
          <a:p>
            <a:pPr marL="800100" lvl="1" indent="-342900"/>
            <a:r>
              <a:rPr lang="en-US" sz="1400" dirty="0"/>
              <a:t>X-ray optics for Fe, Gd, Dy, Co edges</a:t>
            </a:r>
          </a:p>
          <a:p>
            <a:pPr marL="342900" indent="-342900"/>
            <a:r>
              <a:rPr lang="en-US" sz="1600" dirty="0"/>
              <a:t>High setup flexibility</a:t>
            </a:r>
          </a:p>
          <a:p>
            <a:pPr marL="800100" lvl="1" indent="-342900"/>
            <a:r>
              <a:rPr lang="en-US" sz="1400" dirty="0"/>
              <a:t>Up to 10 </a:t>
            </a:r>
            <a:r>
              <a:rPr lang="en-US" sz="1400" dirty="0" err="1"/>
              <a:t>ms</a:t>
            </a:r>
            <a:r>
              <a:rPr lang="en-US" sz="1400" dirty="0"/>
              <a:t> pump delay with sub-10 </a:t>
            </a:r>
            <a:r>
              <a:rPr lang="en-US" sz="1400" dirty="0" err="1"/>
              <a:t>ps</a:t>
            </a:r>
            <a:r>
              <a:rPr lang="en-US" sz="1400" dirty="0"/>
              <a:t> time-resolution</a:t>
            </a:r>
          </a:p>
          <a:p>
            <a:pPr marL="800100" lvl="1" indent="-342900"/>
            <a:r>
              <a:rPr lang="en-US" sz="1400" dirty="0"/>
              <a:t>Temperature &amp; magnetic field</a:t>
            </a:r>
            <a:endParaRPr lang="en-US" sz="1400" dirty="0">
              <a:solidFill>
                <a:schemeClr val="tx1">
                  <a:lumMod val="50000"/>
                  <a:lumOff val="50000"/>
                </a:schemeClr>
              </a:solidFill>
            </a:endParaRPr>
          </a:p>
          <a:p>
            <a:pPr marL="800100" lvl="1" indent="-342900"/>
            <a:r>
              <a:rPr lang="en-US" sz="1400" dirty="0"/>
              <a:t>Variable photo-excitation in pulse length and wavelength</a:t>
            </a:r>
            <a:endParaRPr lang="ru-RU" sz="1400" dirty="0"/>
          </a:p>
        </p:txBody>
      </p:sp>
      <p:pic>
        <p:nvPicPr>
          <p:cNvPr id="2" name="Picture 1" descr="A screenshot of a computer screen&#10;&#10;Description automatically generated">
            <a:extLst>
              <a:ext uri="{FF2B5EF4-FFF2-40B4-BE49-F238E27FC236}">
                <a16:creationId xmlns:a16="http://schemas.microsoft.com/office/drawing/2014/main" id="{8D7F507C-7499-701E-C9D1-8493DCBBF986}"/>
              </a:ext>
            </a:extLst>
          </p:cNvPr>
          <p:cNvPicPr>
            <a:picLocks noChangeAspect="1"/>
          </p:cNvPicPr>
          <p:nvPr/>
        </p:nvPicPr>
        <p:blipFill rotWithShape="1">
          <a:blip r:embed="rId5"/>
          <a:srcRect t="5987" r="49090"/>
          <a:stretch/>
        </p:blipFill>
        <p:spPr>
          <a:xfrm>
            <a:off x="-2110020" y="-1037474"/>
            <a:ext cx="1732088" cy="2074947"/>
          </a:xfrm>
          <a:prstGeom prst="rect">
            <a:avLst/>
          </a:prstGeom>
        </p:spPr>
      </p:pic>
      <p:grpSp>
        <p:nvGrpSpPr>
          <p:cNvPr id="12" name="Group 11">
            <a:extLst>
              <a:ext uri="{FF2B5EF4-FFF2-40B4-BE49-F238E27FC236}">
                <a16:creationId xmlns:a16="http://schemas.microsoft.com/office/drawing/2014/main" id="{AF5097A3-2F22-CD55-84D6-80655BED7905}"/>
              </a:ext>
            </a:extLst>
          </p:cNvPr>
          <p:cNvGrpSpPr/>
          <p:nvPr/>
        </p:nvGrpSpPr>
        <p:grpSpPr>
          <a:xfrm>
            <a:off x="213824" y="696325"/>
            <a:ext cx="2067903" cy="2513022"/>
            <a:chOff x="2212525" y="1812415"/>
            <a:chExt cx="2432358" cy="2799554"/>
          </a:xfrm>
        </p:grpSpPr>
        <p:pic>
          <p:nvPicPr>
            <p:cNvPr id="3" name="scatter_crop_both">
              <a:hlinkClick r:id="" action="ppaction://media"/>
              <a:extLst>
                <a:ext uri="{FF2B5EF4-FFF2-40B4-BE49-F238E27FC236}">
                  <a16:creationId xmlns:a16="http://schemas.microsoft.com/office/drawing/2014/main" id="{06284F53-BC0F-65B3-6DFA-BDA6940B434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2341" t="10449" r="10444" b="-201"/>
            <a:stretch>
              <a:fillRect/>
            </a:stretch>
          </p:blipFill>
          <p:spPr>
            <a:xfrm>
              <a:off x="2444569" y="2054420"/>
              <a:ext cx="2200314" cy="2557549"/>
            </a:xfrm>
            <a:prstGeom prst="rect">
              <a:avLst/>
            </a:prstGeom>
          </p:spPr>
        </p:pic>
        <p:sp>
          <p:nvSpPr>
            <p:cNvPr id="4" name="TextBox 3">
              <a:extLst>
                <a:ext uri="{FF2B5EF4-FFF2-40B4-BE49-F238E27FC236}">
                  <a16:creationId xmlns:a16="http://schemas.microsoft.com/office/drawing/2014/main" id="{78601B2E-01E2-BD73-1055-41CC7BEF2047}"/>
                </a:ext>
              </a:extLst>
            </p:cNvPr>
            <p:cNvSpPr txBox="1"/>
            <p:nvPr/>
          </p:nvSpPr>
          <p:spPr>
            <a:xfrm>
              <a:off x="2212525" y="1812415"/>
              <a:ext cx="1741956" cy="242005"/>
            </a:xfrm>
            <a:prstGeom prst="rect">
              <a:avLst/>
            </a:prstGeom>
            <a:noFill/>
          </p:spPr>
          <p:txBody>
            <a:bodyPr wrap="square" rtlCol="0">
              <a:spAutoFit/>
            </a:bodyPr>
            <a:lstStyle/>
            <a:p>
              <a:pPr algn="ctr"/>
              <a:r>
                <a:rPr lang="en-US" sz="900" dirty="0">
                  <a:latin typeface="Fira Sans" panose="020B0503050000020004" pitchFamily="34" charset="0"/>
                </a:rPr>
                <a:t>Composite</a:t>
              </a:r>
              <a:r>
                <a:rPr lang="en-DE" sz="900" dirty="0">
                  <a:latin typeface="Fira Sans" panose="020B0503050000020004" pitchFamily="34" charset="0"/>
                </a:rPr>
                <a:t> image</a:t>
              </a:r>
            </a:p>
          </p:txBody>
        </p:sp>
        <p:sp>
          <p:nvSpPr>
            <p:cNvPr id="5" name="TextBox 4">
              <a:extLst>
                <a:ext uri="{FF2B5EF4-FFF2-40B4-BE49-F238E27FC236}">
                  <a16:creationId xmlns:a16="http://schemas.microsoft.com/office/drawing/2014/main" id="{78F6DD9F-E124-D620-E687-6AFEDC7CBFC1}"/>
                </a:ext>
              </a:extLst>
            </p:cNvPr>
            <p:cNvSpPr txBox="1"/>
            <p:nvPr/>
          </p:nvSpPr>
          <p:spPr>
            <a:xfrm>
              <a:off x="2673748" y="2326454"/>
              <a:ext cx="540534" cy="278015"/>
            </a:xfrm>
            <a:prstGeom prst="rect">
              <a:avLst/>
            </a:prstGeom>
            <a:solidFill>
              <a:srgbClr val="FFFFFF">
                <a:alpha val="80000"/>
              </a:srgbClr>
            </a:solidFill>
            <a:ln>
              <a:noFill/>
            </a:ln>
          </p:spPr>
          <p:txBody>
            <a:bodyPr wrap="square" rtlCol="0">
              <a:spAutoFit/>
            </a:bodyPr>
            <a:lstStyle/>
            <a:p>
              <a:r>
                <a:rPr lang="el-GR" sz="800" b="0" i="0" dirty="0">
                  <a:solidFill>
                    <a:schemeClr val="tx1"/>
                  </a:solidFill>
                  <a:effectLst/>
                  <a:latin typeface="Arial" panose="020B0604020202020204" pitchFamily="34" charset="0"/>
                </a:rPr>
                <a:t>τ</a:t>
              </a:r>
              <a:r>
                <a:rPr lang="en-US" sz="800" b="0" i="0" dirty="0">
                  <a:solidFill>
                    <a:schemeClr val="tx1"/>
                  </a:solidFill>
                  <a:effectLst/>
                  <a:latin typeface="Fira Sans" panose="020B0503050000020004" pitchFamily="34" charset="0"/>
                </a:rPr>
                <a:t> &lt; 0</a:t>
              </a:r>
              <a:endParaRPr lang="en-DE" sz="800" dirty="0">
                <a:solidFill>
                  <a:schemeClr val="tx1"/>
                </a:solidFill>
                <a:latin typeface="Fira Sans" panose="020B0503050000020004" pitchFamily="34" charset="0"/>
              </a:endParaRPr>
            </a:p>
          </p:txBody>
        </p:sp>
        <p:sp>
          <p:nvSpPr>
            <p:cNvPr id="6" name="TextBox 5">
              <a:extLst>
                <a:ext uri="{FF2B5EF4-FFF2-40B4-BE49-F238E27FC236}">
                  <a16:creationId xmlns:a16="http://schemas.microsoft.com/office/drawing/2014/main" id="{BA8FC9D9-7546-F765-3719-06F6BF780632}"/>
                </a:ext>
              </a:extLst>
            </p:cNvPr>
            <p:cNvSpPr txBox="1"/>
            <p:nvPr/>
          </p:nvSpPr>
          <p:spPr>
            <a:xfrm>
              <a:off x="3775560" y="2321741"/>
              <a:ext cx="540534" cy="297872"/>
            </a:xfrm>
            <a:prstGeom prst="rect">
              <a:avLst/>
            </a:prstGeom>
            <a:solidFill>
              <a:srgbClr val="FFFFFF">
                <a:alpha val="80000"/>
              </a:srgbClr>
            </a:solidFill>
            <a:ln>
              <a:noFill/>
            </a:ln>
          </p:spPr>
          <p:txBody>
            <a:bodyPr wrap="square" rtlCol="0">
              <a:spAutoFit/>
            </a:bodyPr>
            <a:lstStyle/>
            <a:p>
              <a:r>
                <a:rPr lang="el-GR" sz="900" b="0" i="0" dirty="0">
                  <a:solidFill>
                    <a:schemeClr val="tx1"/>
                  </a:solidFill>
                  <a:effectLst/>
                  <a:latin typeface="Arial" panose="020B0604020202020204" pitchFamily="34" charset="0"/>
                </a:rPr>
                <a:t>τ</a:t>
              </a:r>
              <a:r>
                <a:rPr lang="en-US" sz="900" b="0" i="0" dirty="0">
                  <a:solidFill>
                    <a:schemeClr val="tx1"/>
                  </a:solidFill>
                  <a:effectLst/>
                  <a:latin typeface="Fira Sans" panose="020B0503050000020004" pitchFamily="34" charset="0"/>
                </a:rPr>
                <a:t> &gt; 0</a:t>
              </a:r>
              <a:endParaRPr lang="en-DE" sz="900" dirty="0">
                <a:solidFill>
                  <a:schemeClr val="tx1"/>
                </a:solidFill>
                <a:latin typeface="Fira Sans" panose="020B0503050000020004" pitchFamily="34" charset="0"/>
              </a:endParaRPr>
            </a:p>
          </p:txBody>
        </p:sp>
      </p:grpSp>
      <p:pic>
        <p:nvPicPr>
          <p:cNvPr id="7" name="demag" descr="A graph with blue dots and lines&#10;&#10;Description automatically generated">
            <a:extLst>
              <a:ext uri="{FF2B5EF4-FFF2-40B4-BE49-F238E27FC236}">
                <a16:creationId xmlns:a16="http://schemas.microsoft.com/office/drawing/2014/main" id="{39F59035-49A0-BA7D-7099-D9F3443B5DA4}"/>
              </a:ext>
            </a:extLst>
          </p:cNvPr>
          <p:cNvPicPr>
            <a:picLocks noChangeAspect="1"/>
          </p:cNvPicPr>
          <p:nvPr/>
        </p:nvPicPr>
        <p:blipFill>
          <a:blip r:embed="rId7"/>
          <a:stretch>
            <a:fillRect/>
          </a:stretch>
        </p:blipFill>
        <p:spPr>
          <a:xfrm>
            <a:off x="119538" y="3142656"/>
            <a:ext cx="2863335" cy="1872599"/>
          </a:xfrm>
          <a:prstGeom prst="rect">
            <a:avLst/>
          </a:prstGeom>
        </p:spPr>
      </p:pic>
      <p:pic>
        <p:nvPicPr>
          <p:cNvPr id="16" name="peak_shift" descr="A red line graph on a black background&#10;&#10;Description automatically generated">
            <a:extLst>
              <a:ext uri="{FF2B5EF4-FFF2-40B4-BE49-F238E27FC236}">
                <a16:creationId xmlns:a16="http://schemas.microsoft.com/office/drawing/2014/main" id="{EAC9B4B0-2D84-770B-02F4-65558DB18207}"/>
              </a:ext>
            </a:extLst>
          </p:cNvPr>
          <p:cNvPicPr>
            <a:picLocks noChangeAspect="1"/>
          </p:cNvPicPr>
          <p:nvPr/>
        </p:nvPicPr>
        <p:blipFill>
          <a:blip r:embed="rId8"/>
          <a:stretch>
            <a:fillRect/>
          </a:stretch>
        </p:blipFill>
        <p:spPr>
          <a:xfrm>
            <a:off x="119538" y="3142656"/>
            <a:ext cx="2863335" cy="1872599"/>
          </a:xfrm>
          <a:prstGeom prst="rect">
            <a:avLst/>
          </a:prstGeom>
        </p:spPr>
      </p:pic>
      <p:sp>
        <p:nvSpPr>
          <p:cNvPr id="17" name="TextBox 16">
            <a:extLst>
              <a:ext uri="{FF2B5EF4-FFF2-40B4-BE49-F238E27FC236}">
                <a16:creationId xmlns:a16="http://schemas.microsoft.com/office/drawing/2014/main" id="{DC371611-0FA2-BA57-114E-9D595D05B19A}"/>
              </a:ext>
            </a:extLst>
          </p:cNvPr>
          <p:cNvSpPr txBox="1"/>
          <p:nvPr/>
        </p:nvSpPr>
        <p:spPr>
          <a:xfrm>
            <a:off x="2982873" y="4434645"/>
            <a:ext cx="3150221" cy="461665"/>
          </a:xfrm>
          <a:prstGeom prst="rect">
            <a:avLst/>
          </a:prstGeom>
          <a:noFill/>
        </p:spPr>
        <p:txBody>
          <a:bodyPr wrap="none" rtlCol="0">
            <a:spAutoFit/>
          </a:bodyPr>
          <a:lstStyle/>
          <a:p>
            <a:r>
              <a:rPr lang="en-US" sz="1200" dirty="0">
                <a:solidFill>
                  <a:schemeClr val="tx1">
                    <a:lumMod val="50000"/>
                    <a:lumOff val="50000"/>
                  </a:schemeClr>
                </a:solidFill>
                <a:latin typeface="Fira Sans" panose="020B0503050000020004" pitchFamily="34" charset="0"/>
              </a:rPr>
              <a:t>N. Schneider, Master’s Thesis, 2024,</a:t>
            </a:r>
            <a:endParaRPr lang="ru-RU" sz="1200" dirty="0">
              <a:solidFill>
                <a:schemeClr val="tx1">
                  <a:lumMod val="50000"/>
                  <a:lumOff val="50000"/>
                </a:schemeClr>
              </a:solidFill>
              <a:latin typeface="Fira Sans" panose="020B0503050000020004" pitchFamily="34" charset="0"/>
            </a:endParaRPr>
          </a:p>
          <a:p>
            <a:r>
              <a:rPr lang="en-US" sz="1200" dirty="0">
                <a:solidFill>
                  <a:schemeClr val="tx1">
                    <a:lumMod val="50000"/>
                    <a:lumOff val="50000"/>
                  </a:schemeClr>
                </a:solidFill>
                <a:latin typeface="Fira Sans" panose="020B0503050000020004" pitchFamily="34" charset="0"/>
              </a:rPr>
              <a:t>L. Lunin &amp; M. Borchert et al, in preparation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2"/>
          <p:cNvSpPr txBox="1">
            <a:spLocks noGrp="1"/>
          </p:cNvSpPr>
          <p:nvPr>
            <p:ph type="title"/>
          </p:nvPr>
        </p:nvSpPr>
        <p:spPr>
          <a:xfrm>
            <a:off x="179512" y="194326"/>
            <a:ext cx="5328600" cy="369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Conclusion</a:t>
            </a:r>
          </a:p>
        </p:txBody>
      </p:sp>
      <p:sp>
        <p:nvSpPr>
          <p:cNvPr id="112" name="Google Shape;112;p12"/>
          <p:cNvSpPr txBox="1">
            <a:spLocks noGrp="1"/>
          </p:cNvSpPr>
          <p:nvPr>
            <p:ph type="body" idx="1"/>
          </p:nvPr>
        </p:nvSpPr>
        <p:spPr>
          <a:xfrm>
            <a:off x="179500" y="824200"/>
            <a:ext cx="3764350" cy="749079"/>
          </a:xfrm>
          <a:prstGeom prst="rect">
            <a:avLst/>
          </a:prstGeom>
        </p:spPr>
        <p:txBody>
          <a:bodyPr spcFirstLastPara="1" wrap="square" lIns="91425" tIns="45700" rIns="91425" bIns="45700" anchor="t" anchorCtr="0">
            <a:noAutofit/>
          </a:bodyPr>
          <a:lstStyle/>
          <a:p>
            <a:pPr marL="107950" lvl="0" indent="0" algn="l" rtl="0">
              <a:spcBef>
                <a:spcPts val="640"/>
              </a:spcBef>
              <a:spcAft>
                <a:spcPts val="0"/>
              </a:spcAft>
              <a:buSzPts val="1900"/>
              <a:buNone/>
            </a:pPr>
            <a:r>
              <a:rPr lang="en-US" sz="1600" dirty="0">
                <a:latin typeface="Fira Sans Light" panose="020B0403050000020004" pitchFamily="34" charset="0"/>
              </a:rPr>
              <a:t>Thank you for attention and our research group</a:t>
            </a:r>
          </a:p>
        </p:txBody>
      </p:sp>
      <p:sp>
        <p:nvSpPr>
          <p:cNvPr id="113" name="Google Shape;113;p12"/>
          <p:cNvSpPr txBox="1">
            <a:spLocks noGrp="1"/>
          </p:cNvSpPr>
          <p:nvPr>
            <p:ph type="sldNum" idx="12"/>
          </p:nvPr>
        </p:nvSpPr>
        <p:spPr>
          <a:xfrm>
            <a:off x="6902896" y="4896310"/>
            <a:ext cx="2133600" cy="261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
              <a:t>8</a:t>
            </a:fld>
            <a:endParaRPr/>
          </a:p>
        </p:txBody>
      </p:sp>
      <p:pic>
        <p:nvPicPr>
          <p:cNvPr id="114" name="Google Shape;114;p12"/>
          <p:cNvPicPr preferRelativeResize="0"/>
          <p:nvPr/>
        </p:nvPicPr>
        <p:blipFill rotWithShape="1">
          <a:blip r:embed="rId3">
            <a:alphaModFix/>
          </a:blip>
          <a:srcRect t="44224"/>
          <a:stretch/>
        </p:blipFill>
        <p:spPr>
          <a:xfrm>
            <a:off x="-7951125" y="-1128725"/>
            <a:ext cx="6554998" cy="2868877"/>
          </a:xfrm>
          <a:prstGeom prst="rect">
            <a:avLst/>
          </a:prstGeom>
          <a:noFill/>
          <a:ln>
            <a:noFill/>
          </a:ln>
        </p:spPr>
      </p:pic>
      <p:pic>
        <p:nvPicPr>
          <p:cNvPr id="115" name="Google Shape;115;p12"/>
          <p:cNvPicPr preferRelativeResize="0"/>
          <p:nvPr/>
        </p:nvPicPr>
        <p:blipFill rotWithShape="1">
          <a:blip r:embed="rId4">
            <a:alphaModFix/>
          </a:blip>
          <a:srcRect b="16736"/>
          <a:stretch/>
        </p:blipFill>
        <p:spPr>
          <a:xfrm>
            <a:off x="-7951125" y="-3403350"/>
            <a:ext cx="6554998" cy="4282751"/>
          </a:xfrm>
          <a:prstGeom prst="rect">
            <a:avLst/>
          </a:prstGeom>
          <a:noFill/>
          <a:ln>
            <a:noFill/>
          </a:ln>
        </p:spPr>
      </p:pic>
      <p:pic>
        <p:nvPicPr>
          <p:cNvPr id="116" name="Google Shape;116;p12"/>
          <p:cNvPicPr preferRelativeResize="0"/>
          <p:nvPr/>
        </p:nvPicPr>
        <p:blipFill rotWithShape="1">
          <a:blip r:embed="rId3">
            <a:alphaModFix/>
          </a:blip>
          <a:srcRect t="44224"/>
          <a:stretch/>
        </p:blipFill>
        <p:spPr>
          <a:xfrm>
            <a:off x="3943850" y="2602241"/>
            <a:ext cx="5123948" cy="2242560"/>
          </a:xfrm>
          <a:prstGeom prst="rect">
            <a:avLst/>
          </a:prstGeom>
          <a:noFill/>
          <a:ln>
            <a:noFill/>
          </a:ln>
        </p:spPr>
      </p:pic>
      <p:pic>
        <p:nvPicPr>
          <p:cNvPr id="117" name="Google Shape;117;p12"/>
          <p:cNvPicPr preferRelativeResize="0"/>
          <p:nvPr/>
        </p:nvPicPr>
        <p:blipFill rotWithShape="1">
          <a:blip r:embed="rId4">
            <a:alphaModFix/>
          </a:blip>
          <a:srcRect b="16736"/>
          <a:stretch/>
        </p:blipFill>
        <p:spPr>
          <a:xfrm>
            <a:off x="3943850" y="824200"/>
            <a:ext cx="5123948" cy="3347763"/>
          </a:xfrm>
          <a:prstGeom prst="rect">
            <a:avLst/>
          </a:prstGeom>
          <a:noFill/>
          <a:ln>
            <a:noFill/>
          </a:ln>
        </p:spPr>
      </p:pic>
      <p:pic>
        <p:nvPicPr>
          <p:cNvPr id="87" name="Picture 86" descr="A qr code with a white background&#10;&#10;Description automatically generated">
            <a:extLst>
              <a:ext uri="{FF2B5EF4-FFF2-40B4-BE49-F238E27FC236}">
                <a16:creationId xmlns:a16="http://schemas.microsoft.com/office/drawing/2014/main" id="{11F89C49-44B2-8DF9-8869-E3052A139FC2}"/>
              </a:ext>
            </a:extLst>
          </p:cNvPr>
          <p:cNvPicPr>
            <a:picLocks noChangeAspect="1"/>
          </p:cNvPicPr>
          <p:nvPr/>
        </p:nvPicPr>
        <p:blipFill>
          <a:blip r:embed="rId5"/>
          <a:stretch>
            <a:fillRect/>
          </a:stretch>
        </p:blipFill>
        <p:spPr>
          <a:xfrm>
            <a:off x="2000250" y="-8323396"/>
            <a:ext cx="5143500" cy="5143500"/>
          </a:xfrm>
          <a:prstGeom prst="rect">
            <a:avLst/>
          </a:prstGeom>
        </p:spPr>
      </p:pic>
      <p:pic>
        <p:nvPicPr>
          <p:cNvPr id="89" name="Picture 88" descr="A qr code with green squares&#10;&#10;Description automatically generated">
            <a:extLst>
              <a:ext uri="{FF2B5EF4-FFF2-40B4-BE49-F238E27FC236}">
                <a16:creationId xmlns:a16="http://schemas.microsoft.com/office/drawing/2014/main" id="{1517ED23-B946-A82A-C3E5-A1EC85BCBB93}"/>
              </a:ext>
            </a:extLst>
          </p:cNvPr>
          <p:cNvPicPr>
            <a:picLocks noChangeAspect="1"/>
          </p:cNvPicPr>
          <p:nvPr/>
        </p:nvPicPr>
        <p:blipFill>
          <a:blip r:embed="rId6"/>
          <a:stretch>
            <a:fillRect/>
          </a:stretch>
        </p:blipFill>
        <p:spPr>
          <a:xfrm>
            <a:off x="6124918" y="-8323396"/>
            <a:ext cx="5143500" cy="5143500"/>
          </a:xfrm>
          <a:prstGeom prst="rect">
            <a:avLst/>
          </a:prstGeom>
        </p:spPr>
      </p:pic>
      <p:pic>
        <p:nvPicPr>
          <p:cNvPr id="3" name="Picture 2" descr="A blue and white qr code&#10;&#10;Description automatically generated">
            <a:extLst>
              <a:ext uri="{FF2B5EF4-FFF2-40B4-BE49-F238E27FC236}">
                <a16:creationId xmlns:a16="http://schemas.microsoft.com/office/drawing/2014/main" id="{DC070DD9-C228-1125-C77F-AF95BC5DCAF1}"/>
              </a:ext>
            </a:extLst>
          </p:cNvPr>
          <p:cNvPicPr>
            <a:picLocks noChangeAspect="1"/>
          </p:cNvPicPr>
          <p:nvPr/>
        </p:nvPicPr>
        <p:blipFill>
          <a:blip r:embed="rId7"/>
          <a:stretch>
            <a:fillRect/>
          </a:stretch>
        </p:blipFill>
        <p:spPr>
          <a:xfrm>
            <a:off x="11268418" y="-8323396"/>
            <a:ext cx="51435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rissa">
  <a:themeElements>
    <a:clrScheme name="Larissa">
      <a:dk1>
        <a:srgbClr val="000000"/>
      </a:dk1>
      <a:lt1>
        <a:srgbClr val="FFFFFF"/>
      </a:lt1>
      <a:dk2>
        <a:srgbClr val="3C415A"/>
      </a:dk2>
      <a:lt2>
        <a:srgbClr val="DBE3EF"/>
      </a:lt2>
      <a:accent1>
        <a:srgbClr val="3C415A"/>
      </a:accent1>
      <a:accent2>
        <a:srgbClr val="DBE3EF"/>
      </a:accent2>
      <a:accent3>
        <a:srgbClr val="B6C7E1"/>
      </a:accent3>
      <a:accent4>
        <a:srgbClr val="F1F4F9"/>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Wood Type</Template>
  <TotalTime>28</TotalTime>
  <Words>1246</Words>
  <Application>Microsoft Office PowerPoint</Application>
  <PresentationFormat>On-screen Show (16:9)</PresentationFormat>
  <Paragraphs>120</Paragraphs>
  <Slides>8</Slides>
  <Notes>8</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Fira Sans</vt:lpstr>
      <vt:lpstr>Cambria Math</vt:lpstr>
      <vt:lpstr>Fira Sans Light</vt:lpstr>
      <vt:lpstr>Arial</vt:lpstr>
      <vt:lpstr>Fira Sans Medium</vt:lpstr>
      <vt:lpstr>Larissa</vt:lpstr>
      <vt:lpstr>PowerPoint Presentation</vt:lpstr>
      <vt:lpstr>Soft X-ray to study magnetism</vt:lpstr>
      <vt:lpstr>Experimental setup</vt:lpstr>
      <vt:lpstr>Time-resolved demagnetization</vt:lpstr>
      <vt:lpstr>Time-resolved peak shift</vt:lpstr>
      <vt:lpstr>Time-resolved peak shift</vt:lpstr>
      <vt:lpstr>Summary</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Leonid Lunin</cp:lastModifiedBy>
  <cp:revision>269</cp:revision>
  <dcterms:modified xsi:type="dcterms:W3CDTF">2025-02-26T18:32:25Z</dcterms:modified>
</cp:coreProperties>
</file>